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63" r:id="rId5"/>
    <p:sldMasterId id="2147483667" r:id="rId6"/>
    <p:sldMasterId id="2147483672" r:id="rId7"/>
    <p:sldMasterId id="214748367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y="6858000" cx="12192000"/>
  <p:notesSz cx="6858000" cy="9144000"/>
  <p:embeddedFontLst>
    <p:embeddedFont>
      <p:font typeface="Quattrocento Sans"/>
      <p:regular r:id="rId32"/>
      <p:bold r:id="rId33"/>
      <p:italic r:id="rId34"/>
      <p:boldItalic r:id="rId35"/>
    </p:embeddedFont>
    <p:embeddedFont>
      <p:font typeface="Open Sans Light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  <p:embeddedFont>
      <p:font typeface="Karla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hK1Tjp6XvGCBIwV8HttkF+tGAf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1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3.xml"/><Relationship Id="rId44" Type="http://schemas.openxmlformats.org/officeDocument/2006/relationships/font" Target="fonts/Karla-regular.fntdata"/><Relationship Id="rId21" Type="http://schemas.openxmlformats.org/officeDocument/2006/relationships/slide" Target="slides/slide12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5.xml"/><Relationship Id="rId46" Type="http://schemas.openxmlformats.org/officeDocument/2006/relationships/font" Target="fonts/Karla-italic.fntdata"/><Relationship Id="rId23" Type="http://schemas.openxmlformats.org/officeDocument/2006/relationships/slide" Target="slides/slide14.xml"/><Relationship Id="rId45" Type="http://schemas.openxmlformats.org/officeDocument/2006/relationships/font" Target="fonts/Karla-bold.fntdata"/><Relationship Id="rId1" Type="http://schemas.openxmlformats.org/officeDocument/2006/relationships/theme" Target="theme/theme7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48" Type="http://customschemas.google.com/relationships/presentationmetadata" Target="metadata"/><Relationship Id="rId25" Type="http://schemas.openxmlformats.org/officeDocument/2006/relationships/slide" Target="slides/slide16.xml"/><Relationship Id="rId47" Type="http://schemas.openxmlformats.org/officeDocument/2006/relationships/font" Target="fonts/Karla-boldItalic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QuattrocentoSans-bold.fntdata"/><Relationship Id="rId10" Type="http://schemas.openxmlformats.org/officeDocument/2006/relationships/slide" Target="slides/slide1.xml"/><Relationship Id="rId32" Type="http://schemas.openxmlformats.org/officeDocument/2006/relationships/font" Target="fonts/QuattrocentoSans-regular.fntdata"/><Relationship Id="rId13" Type="http://schemas.openxmlformats.org/officeDocument/2006/relationships/slide" Target="slides/slide4.xml"/><Relationship Id="rId35" Type="http://schemas.openxmlformats.org/officeDocument/2006/relationships/font" Target="fonts/QuattrocentoSans-boldItalic.fntdata"/><Relationship Id="rId12" Type="http://schemas.openxmlformats.org/officeDocument/2006/relationships/slide" Target="slides/slide3.xml"/><Relationship Id="rId34" Type="http://schemas.openxmlformats.org/officeDocument/2006/relationships/font" Target="fonts/QuattrocentoSans-italic.fntdata"/><Relationship Id="rId15" Type="http://schemas.openxmlformats.org/officeDocument/2006/relationships/slide" Target="slides/slide6.xml"/><Relationship Id="rId37" Type="http://schemas.openxmlformats.org/officeDocument/2006/relationships/font" Target="fonts/OpenSansLight-bold.fntdata"/><Relationship Id="rId14" Type="http://schemas.openxmlformats.org/officeDocument/2006/relationships/slide" Target="slides/slide5.xml"/><Relationship Id="rId36" Type="http://schemas.openxmlformats.org/officeDocument/2006/relationships/font" Target="fonts/OpenSansLight-regular.fntdata"/><Relationship Id="rId17" Type="http://schemas.openxmlformats.org/officeDocument/2006/relationships/slide" Target="slides/slide8.xml"/><Relationship Id="rId39" Type="http://schemas.openxmlformats.org/officeDocument/2006/relationships/font" Target="fonts/OpenSansLight-boldItalic.fntdata"/><Relationship Id="rId16" Type="http://schemas.openxmlformats.org/officeDocument/2006/relationships/slide" Target="slides/slide7.xml"/><Relationship Id="rId38" Type="http://schemas.openxmlformats.org/officeDocument/2006/relationships/font" Target="fonts/OpenSansLight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7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98" name="Google Shape;98;p2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 txBox="1"/>
          <p:nvPr>
            <p:ph idx="10" type="dt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1" type="ftr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9"/>
          <p:cNvSpPr/>
          <p:nvPr>
            <p:ph idx="2" type="pic"/>
          </p:nvPr>
        </p:nvSpPr>
        <p:spPr>
          <a:xfrm flipH="1">
            <a:off x="1809750" y="466725"/>
            <a:ext cx="7834312" cy="592455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type="title"/>
          </p:nvPr>
        </p:nvSpPr>
        <p:spPr>
          <a:xfrm rot="-5400000">
            <a:off x="-1129259" y="3009387"/>
            <a:ext cx="4138612" cy="562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Overview">
  <p:cSld name="Product Overview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/>
          <p:nvPr>
            <p:ph idx="2" type="pic"/>
          </p:nvPr>
        </p:nvSpPr>
        <p:spPr>
          <a:xfrm>
            <a:off x="0" y="466725"/>
            <a:ext cx="4858139" cy="592455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0"/>
          <p:cNvSpPr txBox="1"/>
          <p:nvPr>
            <p:ph idx="10" type="dt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1" type="ftr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30"/>
          <p:cNvSpPr txBox="1"/>
          <p:nvPr>
            <p:ph idx="1" type="body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3" type="body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4" type="body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5" type="body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6" type="body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7" type="body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8" type="body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9" type="body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type="title"/>
          </p:nvPr>
        </p:nvSpPr>
        <p:spPr>
          <a:xfrm>
            <a:off x="5586411" y="941112"/>
            <a:ext cx="6074545" cy="639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4-Up">
  <p:cSld name="Meet The Team 4-Up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/>
          <p:nvPr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1"/>
          <p:cNvSpPr txBox="1"/>
          <p:nvPr>
            <p:ph idx="10" type="dt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1" type="ftr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31"/>
          <p:cNvSpPr/>
          <p:nvPr>
            <p:ph idx="2" type="pic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3" type="body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1"/>
          <p:cNvSpPr/>
          <p:nvPr>
            <p:ph idx="4" type="pic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31"/>
          <p:cNvSpPr txBox="1"/>
          <p:nvPr>
            <p:ph idx="5" type="body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6" type="body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31"/>
          <p:cNvSpPr/>
          <p:nvPr>
            <p:ph idx="7" type="pic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1"/>
          <p:cNvSpPr txBox="1"/>
          <p:nvPr>
            <p:ph idx="8" type="body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9" type="body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1"/>
          <p:cNvSpPr/>
          <p:nvPr>
            <p:ph idx="13" type="pic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14" type="body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15" type="body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 rot="-5400000">
            <a:off x="2238083" y="2746661"/>
            <a:ext cx="4907372" cy="1076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bg>
      <p:bgPr>
        <a:solidFill>
          <a:schemeClr val="accent6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>
            <p:ph type="title"/>
          </p:nvPr>
        </p:nvSpPr>
        <p:spPr>
          <a:xfrm>
            <a:off x="1484764" y="1986926"/>
            <a:ext cx="5257793" cy="2057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" name="Google Shape;154;p33"/>
          <p:cNvCxnSpPr/>
          <p:nvPr/>
        </p:nvCxnSpPr>
        <p:spPr>
          <a:xfrm>
            <a:off x="1509005" y="4172084"/>
            <a:ext cx="0" cy="760288"/>
          </a:xfrm>
          <a:prstGeom prst="straightConnector1">
            <a:avLst/>
          </a:prstGeom>
          <a:noFill/>
          <a:ln cap="flat" cmpd="sng" w="19050">
            <a:solidFill>
              <a:srgbClr val="D844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lick icon to add picture" id="155" name="Google Shape;155;p33"/>
          <p:cNvSpPr txBox="1"/>
          <p:nvPr>
            <p:ph idx="1" type="body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3"/>
          <p:cNvSpPr/>
          <p:nvPr>
            <p:ph idx="2" type="pic"/>
          </p:nvPr>
        </p:nvSpPr>
        <p:spPr>
          <a:xfrm>
            <a:off x="6742557" y="821836"/>
            <a:ext cx="4405503" cy="5066346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33"/>
          <p:cNvSpPr/>
          <p:nvPr/>
        </p:nvSpPr>
        <p:spPr>
          <a:xfrm>
            <a:off x="7441324" y="5568778"/>
            <a:ext cx="829927" cy="949454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509574" y="2096892"/>
            <a:ext cx="51171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" type="body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4"/>
          <p:cNvSpPr/>
          <p:nvPr>
            <p:ph idx="2" type="pic"/>
          </p:nvPr>
        </p:nvSpPr>
        <p:spPr>
          <a:xfrm>
            <a:off x="5745001" y="0"/>
            <a:ext cx="6446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4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eam Members">
  <p:cSld name="8 Team Member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type="title"/>
          </p:nvPr>
        </p:nvSpPr>
        <p:spPr>
          <a:xfrm>
            <a:off x="509574" y="2367293"/>
            <a:ext cx="3909993" cy="362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5"/>
          <p:cNvSpPr/>
          <p:nvPr>
            <p:ph idx="2" type="pic"/>
          </p:nvPr>
        </p:nvSpPr>
        <p:spPr>
          <a:xfrm>
            <a:off x="426979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67" name="Google Shape;167;p35"/>
          <p:cNvSpPr txBox="1"/>
          <p:nvPr>
            <p:ph idx="1" type="body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5"/>
          <p:cNvSpPr txBox="1"/>
          <p:nvPr>
            <p:ph idx="3" type="body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5"/>
          <p:cNvSpPr/>
          <p:nvPr>
            <p:ph idx="4" type="pic"/>
          </p:nvPr>
        </p:nvSpPr>
        <p:spPr>
          <a:xfrm>
            <a:off x="805991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70" name="Google Shape;170;p35"/>
          <p:cNvSpPr txBox="1"/>
          <p:nvPr>
            <p:ph idx="5" type="body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6" type="body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5"/>
          <p:cNvSpPr/>
          <p:nvPr>
            <p:ph idx="7" type="pic"/>
          </p:nvPr>
        </p:nvSpPr>
        <p:spPr>
          <a:xfrm>
            <a:off x="4269796" y="2004222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73" name="Google Shape;173;p35"/>
          <p:cNvSpPr txBox="1"/>
          <p:nvPr>
            <p:ph idx="8" type="body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9" type="body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5"/>
          <p:cNvSpPr/>
          <p:nvPr>
            <p:ph idx="13" type="pic"/>
          </p:nvPr>
        </p:nvSpPr>
        <p:spPr>
          <a:xfrm>
            <a:off x="8059916" y="2004222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76" name="Google Shape;176;p35"/>
          <p:cNvSpPr txBox="1"/>
          <p:nvPr>
            <p:ph idx="14" type="body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5" type="body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5"/>
          <p:cNvSpPr/>
          <p:nvPr>
            <p:ph idx="16" type="pic"/>
          </p:nvPr>
        </p:nvSpPr>
        <p:spPr>
          <a:xfrm>
            <a:off x="426979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79" name="Google Shape;179;p35"/>
          <p:cNvSpPr txBox="1"/>
          <p:nvPr>
            <p:ph idx="17" type="body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18" type="body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5"/>
          <p:cNvSpPr/>
          <p:nvPr>
            <p:ph idx="19" type="pic"/>
          </p:nvPr>
        </p:nvSpPr>
        <p:spPr>
          <a:xfrm>
            <a:off x="805991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82" name="Google Shape;182;p35"/>
          <p:cNvSpPr txBox="1"/>
          <p:nvPr>
            <p:ph idx="20" type="body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21" type="body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5"/>
          <p:cNvSpPr/>
          <p:nvPr>
            <p:ph idx="22" type="pic"/>
          </p:nvPr>
        </p:nvSpPr>
        <p:spPr>
          <a:xfrm>
            <a:off x="4269796" y="5153614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85" name="Google Shape;185;p35"/>
          <p:cNvSpPr txBox="1"/>
          <p:nvPr>
            <p:ph idx="23" type="body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24" type="body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5"/>
          <p:cNvSpPr/>
          <p:nvPr>
            <p:ph idx="25" type="pic"/>
          </p:nvPr>
        </p:nvSpPr>
        <p:spPr>
          <a:xfrm>
            <a:off x="8059916" y="5153614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88" name="Google Shape;188;p35"/>
          <p:cNvSpPr txBox="1"/>
          <p:nvPr>
            <p:ph idx="26" type="body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27" type="body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 with Icons">
  <p:cSld name="5 Column with Icon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/>
          <p:nvPr/>
        </p:nvSpPr>
        <p:spPr>
          <a:xfrm>
            <a:off x="2121636" y="2070606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6"/>
          <p:cNvSpPr/>
          <p:nvPr/>
        </p:nvSpPr>
        <p:spPr>
          <a:xfrm>
            <a:off x="4174867" y="207344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6"/>
          <p:cNvSpPr/>
          <p:nvPr/>
        </p:nvSpPr>
        <p:spPr>
          <a:xfrm>
            <a:off x="6308379" y="206452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6"/>
          <p:cNvSpPr/>
          <p:nvPr/>
        </p:nvSpPr>
        <p:spPr>
          <a:xfrm>
            <a:off x="8407152" y="206898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197" name="Google Shape;197;p36"/>
          <p:cNvSpPr txBox="1"/>
          <p:nvPr>
            <p:ph idx="1" type="body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2" type="body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99" name="Google Shape;199;p36"/>
          <p:cNvSpPr txBox="1"/>
          <p:nvPr>
            <p:ph idx="3" type="body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4" type="body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201" name="Google Shape;201;p36"/>
          <p:cNvSpPr txBox="1"/>
          <p:nvPr>
            <p:ph idx="5" type="body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6" type="body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203" name="Google Shape;203;p36"/>
          <p:cNvSpPr txBox="1"/>
          <p:nvPr>
            <p:ph idx="7" type="body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8" type="body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205" name="Google Shape;205;p36"/>
          <p:cNvSpPr txBox="1"/>
          <p:nvPr>
            <p:ph idx="9" type="body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13" type="body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6"/>
          <p:cNvSpPr/>
          <p:nvPr>
            <p:ph idx="14" type="pic"/>
          </p:nvPr>
        </p:nvSpPr>
        <p:spPr>
          <a:xfrm>
            <a:off x="983282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8" name="Google Shape;208;p36"/>
          <p:cNvSpPr/>
          <p:nvPr>
            <p:ph idx="15" type="pic"/>
          </p:nvPr>
        </p:nvSpPr>
        <p:spPr>
          <a:xfrm>
            <a:off x="310934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9" name="Google Shape;209;p36"/>
          <p:cNvSpPr/>
          <p:nvPr>
            <p:ph idx="16" type="pic"/>
          </p:nvPr>
        </p:nvSpPr>
        <p:spPr>
          <a:xfrm>
            <a:off x="5235410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0" name="Google Shape;210;p36"/>
          <p:cNvSpPr/>
          <p:nvPr>
            <p:ph idx="17" type="pic"/>
          </p:nvPr>
        </p:nvSpPr>
        <p:spPr>
          <a:xfrm>
            <a:off x="7361474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1" name="Google Shape;211;p36"/>
          <p:cNvSpPr/>
          <p:nvPr>
            <p:ph idx="18" type="pic"/>
          </p:nvPr>
        </p:nvSpPr>
        <p:spPr>
          <a:xfrm>
            <a:off x="948753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2" name="Google Shape;21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6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6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accent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8" name="Google Shape;228;p38"/>
          <p:cNvSpPr txBox="1"/>
          <p:nvPr>
            <p:ph type="ctrTitle"/>
          </p:nvPr>
        </p:nvSpPr>
        <p:spPr>
          <a:xfrm>
            <a:off x="1463040" y="2240280"/>
            <a:ext cx="4873752" cy="1709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8"/>
          <p:cNvSpPr txBox="1"/>
          <p:nvPr>
            <p:ph idx="1" type="subTitle"/>
          </p:nvPr>
        </p:nvSpPr>
        <p:spPr>
          <a:xfrm>
            <a:off x="1463040" y="4014216"/>
            <a:ext cx="487375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0" name="Google Shape;230;p38"/>
          <p:cNvSpPr/>
          <p:nvPr>
            <p:ph idx="2" type="pic"/>
          </p:nvPr>
        </p:nvSpPr>
        <p:spPr>
          <a:xfrm>
            <a:off x="7246779" y="812292"/>
            <a:ext cx="383462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chemeClr val="accent4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731520" y="1947672"/>
            <a:ext cx="3017520" cy="193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758952" y="4279392"/>
            <a:ext cx="2980944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4" name="Google Shape;234;p39"/>
          <p:cNvSpPr/>
          <p:nvPr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5" name="Google Shape;235;p39"/>
          <p:cNvSpPr/>
          <p:nvPr>
            <p:ph idx="2" type="pic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 showMasterSp="0">
  <p:cSld name="Team x8">
    <p:bg>
      <p:bgPr>
        <a:solidFill>
          <a:schemeClr val="accent2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/>
          <p:nvPr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8" name="Google Shape;238;p40"/>
          <p:cNvSpPr/>
          <p:nvPr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9" name="Google Shape;239;p40"/>
          <p:cNvSpPr/>
          <p:nvPr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1" name="Google Shape;241;p40"/>
          <p:cNvSpPr/>
          <p:nvPr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2" name="Google Shape;242;p40"/>
          <p:cNvSpPr/>
          <p:nvPr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3" name="Google Shape;243;p40"/>
          <p:cNvSpPr/>
          <p:nvPr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40"/>
          <p:cNvSpPr/>
          <p:nvPr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5" name="Google Shape;245;p40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56581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40"/>
          <p:cNvSpPr/>
          <p:nvPr>
            <p:ph idx="2" type="pic"/>
          </p:nvPr>
        </p:nvSpPr>
        <p:spPr>
          <a:xfrm>
            <a:off x="57953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40"/>
          <p:cNvSpPr txBox="1"/>
          <p:nvPr>
            <p:ph idx="3" type="body"/>
          </p:nvPr>
        </p:nvSpPr>
        <p:spPr>
          <a:xfrm>
            <a:off x="580220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4" type="body"/>
          </p:nvPr>
        </p:nvSpPr>
        <p:spPr>
          <a:xfrm>
            <a:off x="56581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40"/>
          <p:cNvSpPr/>
          <p:nvPr>
            <p:ph idx="5" type="pic"/>
          </p:nvPr>
        </p:nvSpPr>
        <p:spPr>
          <a:xfrm>
            <a:off x="57953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0"/>
          <p:cNvSpPr txBox="1"/>
          <p:nvPr>
            <p:ph idx="6" type="body"/>
          </p:nvPr>
        </p:nvSpPr>
        <p:spPr>
          <a:xfrm>
            <a:off x="580220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7" type="body"/>
          </p:nvPr>
        </p:nvSpPr>
        <p:spPr>
          <a:xfrm>
            <a:off x="341985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40"/>
          <p:cNvSpPr/>
          <p:nvPr>
            <p:ph idx="8" type="pic"/>
          </p:nvPr>
        </p:nvSpPr>
        <p:spPr>
          <a:xfrm>
            <a:off x="343357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40"/>
          <p:cNvSpPr txBox="1"/>
          <p:nvPr>
            <p:ph idx="9" type="body"/>
          </p:nvPr>
        </p:nvSpPr>
        <p:spPr>
          <a:xfrm>
            <a:off x="3419856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40"/>
          <p:cNvSpPr txBox="1"/>
          <p:nvPr>
            <p:ph idx="13" type="body"/>
          </p:nvPr>
        </p:nvSpPr>
        <p:spPr>
          <a:xfrm>
            <a:off x="341985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40"/>
          <p:cNvSpPr/>
          <p:nvPr>
            <p:ph idx="14" type="pic"/>
          </p:nvPr>
        </p:nvSpPr>
        <p:spPr>
          <a:xfrm>
            <a:off x="343357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40"/>
          <p:cNvSpPr txBox="1"/>
          <p:nvPr>
            <p:ph idx="15" type="body"/>
          </p:nvPr>
        </p:nvSpPr>
        <p:spPr>
          <a:xfrm>
            <a:off x="3419856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0"/>
          <p:cNvSpPr txBox="1"/>
          <p:nvPr>
            <p:ph idx="16" type="body"/>
          </p:nvPr>
        </p:nvSpPr>
        <p:spPr>
          <a:xfrm>
            <a:off x="6263640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0"/>
          <p:cNvSpPr/>
          <p:nvPr>
            <p:ph idx="17" type="pic"/>
          </p:nvPr>
        </p:nvSpPr>
        <p:spPr>
          <a:xfrm>
            <a:off x="6277356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0"/>
          <p:cNvSpPr txBox="1"/>
          <p:nvPr>
            <p:ph idx="18" type="body"/>
          </p:nvPr>
        </p:nvSpPr>
        <p:spPr>
          <a:xfrm>
            <a:off x="6263640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9" type="body"/>
          </p:nvPr>
        </p:nvSpPr>
        <p:spPr>
          <a:xfrm>
            <a:off x="6263640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0"/>
          <p:cNvSpPr/>
          <p:nvPr>
            <p:ph idx="20" type="pic"/>
          </p:nvPr>
        </p:nvSpPr>
        <p:spPr>
          <a:xfrm>
            <a:off x="6277356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40"/>
          <p:cNvSpPr txBox="1"/>
          <p:nvPr>
            <p:ph idx="21" type="body"/>
          </p:nvPr>
        </p:nvSpPr>
        <p:spPr>
          <a:xfrm>
            <a:off x="6263640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40"/>
          <p:cNvSpPr txBox="1"/>
          <p:nvPr>
            <p:ph idx="22" type="body"/>
          </p:nvPr>
        </p:nvSpPr>
        <p:spPr>
          <a:xfrm>
            <a:off x="9107424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40"/>
          <p:cNvSpPr/>
          <p:nvPr>
            <p:ph idx="23" type="pic"/>
          </p:nvPr>
        </p:nvSpPr>
        <p:spPr>
          <a:xfrm>
            <a:off x="9121140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40"/>
          <p:cNvSpPr txBox="1"/>
          <p:nvPr>
            <p:ph idx="24" type="body"/>
          </p:nvPr>
        </p:nvSpPr>
        <p:spPr>
          <a:xfrm>
            <a:off x="9107424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40"/>
          <p:cNvSpPr txBox="1"/>
          <p:nvPr>
            <p:ph idx="25" type="body"/>
          </p:nvPr>
        </p:nvSpPr>
        <p:spPr>
          <a:xfrm>
            <a:off x="9107424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0"/>
          <p:cNvSpPr/>
          <p:nvPr>
            <p:ph idx="26" type="pic"/>
          </p:nvPr>
        </p:nvSpPr>
        <p:spPr>
          <a:xfrm>
            <a:off x="9121140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40"/>
          <p:cNvSpPr txBox="1"/>
          <p:nvPr>
            <p:ph idx="27" type="body"/>
          </p:nvPr>
        </p:nvSpPr>
        <p:spPr>
          <a:xfrm>
            <a:off x="9107424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bg>
      <p:bgPr>
        <a:solidFill>
          <a:schemeClr val="dk2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1"/>
          <p:cNvSpPr/>
          <p:nvPr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3" name="Google Shape;273;p41"/>
          <p:cNvSpPr/>
          <p:nvPr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4" name="Google Shape;274;p41"/>
          <p:cNvSpPr/>
          <p:nvPr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5" name="Google Shape;275;p41"/>
          <p:cNvSpPr/>
          <p:nvPr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6" name="Google Shape;276;p41"/>
          <p:cNvSpPr txBox="1"/>
          <p:nvPr>
            <p:ph idx="1" type="body"/>
          </p:nvPr>
        </p:nvSpPr>
        <p:spPr>
          <a:xfrm>
            <a:off x="565816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41"/>
          <p:cNvSpPr/>
          <p:nvPr>
            <p:ph idx="2" type="pic"/>
          </p:nvPr>
        </p:nvSpPr>
        <p:spPr>
          <a:xfrm>
            <a:off x="57953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41"/>
          <p:cNvSpPr txBox="1"/>
          <p:nvPr>
            <p:ph idx="3" type="body"/>
          </p:nvPr>
        </p:nvSpPr>
        <p:spPr>
          <a:xfrm>
            <a:off x="580220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41"/>
          <p:cNvSpPr txBox="1"/>
          <p:nvPr>
            <p:ph idx="4" type="body"/>
          </p:nvPr>
        </p:nvSpPr>
        <p:spPr>
          <a:xfrm>
            <a:off x="3419856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41"/>
          <p:cNvSpPr/>
          <p:nvPr>
            <p:ph idx="5" type="pic"/>
          </p:nvPr>
        </p:nvSpPr>
        <p:spPr>
          <a:xfrm>
            <a:off x="343357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41"/>
          <p:cNvSpPr txBox="1"/>
          <p:nvPr>
            <p:ph idx="6" type="body"/>
          </p:nvPr>
        </p:nvSpPr>
        <p:spPr>
          <a:xfrm>
            <a:off x="3419856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41"/>
          <p:cNvSpPr txBox="1"/>
          <p:nvPr>
            <p:ph idx="7" type="body"/>
          </p:nvPr>
        </p:nvSpPr>
        <p:spPr>
          <a:xfrm>
            <a:off x="6263640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41"/>
          <p:cNvSpPr/>
          <p:nvPr>
            <p:ph idx="8" type="pic"/>
          </p:nvPr>
        </p:nvSpPr>
        <p:spPr>
          <a:xfrm>
            <a:off x="6277356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41"/>
          <p:cNvSpPr txBox="1"/>
          <p:nvPr>
            <p:ph idx="9" type="body"/>
          </p:nvPr>
        </p:nvSpPr>
        <p:spPr>
          <a:xfrm>
            <a:off x="6263640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1"/>
          <p:cNvSpPr txBox="1"/>
          <p:nvPr>
            <p:ph idx="13" type="body"/>
          </p:nvPr>
        </p:nvSpPr>
        <p:spPr>
          <a:xfrm>
            <a:off x="9107424" y="2169547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41"/>
          <p:cNvSpPr/>
          <p:nvPr>
            <p:ph idx="14" type="pic"/>
          </p:nvPr>
        </p:nvSpPr>
        <p:spPr>
          <a:xfrm>
            <a:off x="9121140" y="2169547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41"/>
          <p:cNvSpPr txBox="1"/>
          <p:nvPr>
            <p:ph idx="15" type="body"/>
          </p:nvPr>
        </p:nvSpPr>
        <p:spPr>
          <a:xfrm>
            <a:off x="9107424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8" name="Google Shape;288;p41"/>
          <p:cNvCxnSpPr/>
          <p:nvPr/>
        </p:nvCxnSpPr>
        <p:spPr>
          <a:xfrm>
            <a:off x="0" y="6535885"/>
            <a:ext cx="838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41"/>
          <p:cNvCxnSpPr/>
          <p:nvPr/>
        </p:nvCxnSpPr>
        <p:spPr>
          <a:xfrm>
            <a:off x="1205025" y="6535885"/>
            <a:ext cx="416052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41"/>
          <p:cNvCxnSpPr/>
          <p:nvPr/>
        </p:nvCxnSpPr>
        <p:spPr>
          <a:xfrm>
            <a:off x="6802120" y="6528812"/>
            <a:ext cx="384048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41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2" name="Google Shape;292;p41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41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1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/>
          <p:nvPr>
            <p:ph type="ctrTitle"/>
          </p:nvPr>
        </p:nvSpPr>
        <p:spPr>
          <a:xfrm>
            <a:off x="6416040" y="3429000"/>
            <a:ext cx="4941771" cy="21280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3"/>
          <p:cNvSpPr txBox="1"/>
          <p:nvPr>
            <p:ph idx="1" type="subTitle"/>
          </p:nvPr>
        </p:nvSpPr>
        <p:spPr>
          <a:xfrm>
            <a:off x="6416041" y="5586890"/>
            <a:ext cx="4941770" cy="39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4" name="Google Shape;304;p43"/>
          <p:cNvPicPr preferRelativeResize="0"/>
          <p:nvPr/>
        </p:nvPicPr>
        <p:blipFill rotWithShape="1">
          <a:blip r:embed="rId2">
            <a:alphaModFix/>
          </a:blip>
          <a:srcRect b="-1" l="9358" r="0" t="23650"/>
          <a:stretch/>
        </p:blipFill>
        <p:spPr>
          <a:xfrm>
            <a:off x="0" y="0"/>
            <a:ext cx="9488312" cy="505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secHead">
  <p:cSld name="SECTION_HEADER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44"/>
          <p:cNvGrpSpPr/>
          <p:nvPr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307" name="Google Shape;307;p44"/>
            <p:cNvCxnSpPr/>
            <p:nvPr/>
          </p:nvCxnSpPr>
          <p:spPr>
            <a:xfrm>
              <a:off x="9096375" y="1497012"/>
              <a:ext cx="309562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8" name="Google Shape;308;p44"/>
            <p:cNvCxnSpPr/>
            <p:nvPr/>
          </p:nvCxnSpPr>
          <p:spPr>
            <a:xfrm flipH="1">
              <a:off x="6953250" y="-25401"/>
              <a:ext cx="3790950" cy="690245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9" name="Google Shape;309;p44"/>
          <p:cNvSpPr txBox="1"/>
          <p:nvPr>
            <p:ph type="title"/>
          </p:nvPr>
        </p:nvSpPr>
        <p:spPr>
          <a:xfrm>
            <a:off x="1362075" y="612949"/>
            <a:ext cx="5111750" cy="2263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4"/>
          <p:cNvSpPr txBox="1"/>
          <p:nvPr>
            <p:ph idx="1" type="body"/>
          </p:nvPr>
        </p:nvSpPr>
        <p:spPr>
          <a:xfrm>
            <a:off x="1362075" y="3660774"/>
            <a:ext cx="5111750" cy="2263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1" name="Google Shape;311;p44"/>
          <p:cNvSpPr txBox="1"/>
          <p:nvPr>
            <p:ph idx="10" type="dt"/>
          </p:nvPr>
        </p:nvSpPr>
        <p:spPr>
          <a:xfrm>
            <a:off x="838200" y="6356350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44"/>
          <p:cNvSpPr txBox="1"/>
          <p:nvPr>
            <p:ph idx="11" type="ftr"/>
          </p:nvPr>
        </p:nvSpPr>
        <p:spPr>
          <a:xfrm>
            <a:off x="2463800" y="6356350"/>
            <a:ext cx="347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bg>
      <p:bgPr>
        <a:solidFill>
          <a:schemeClr val="dk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5"/>
          <p:cNvPicPr preferRelativeResize="0"/>
          <p:nvPr/>
        </p:nvPicPr>
        <p:blipFill rotWithShape="1">
          <a:blip r:embed="rId2">
            <a:alphaModFix/>
          </a:blip>
          <a:srcRect b="23070" l="0" r="28340" t="1830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>
            <p:ph type="title"/>
          </p:nvPr>
        </p:nvSpPr>
        <p:spPr>
          <a:xfrm>
            <a:off x="1333500" y="291403"/>
            <a:ext cx="2895600" cy="20546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45"/>
          <p:cNvSpPr txBox="1"/>
          <p:nvPr>
            <p:ph idx="1" type="body"/>
          </p:nvPr>
        </p:nvSpPr>
        <p:spPr>
          <a:xfrm>
            <a:off x="1333500" y="2924175"/>
            <a:ext cx="2895600" cy="251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45"/>
          <p:cNvSpPr txBox="1"/>
          <p:nvPr>
            <p:ph idx="10" type="dt"/>
          </p:nvPr>
        </p:nvSpPr>
        <p:spPr>
          <a:xfrm>
            <a:off x="1333500" y="6356350"/>
            <a:ext cx="9851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45"/>
          <p:cNvSpPr txBox="1"/>
          <p:nvPr>
            <p:ph idx="11" type="ftr"/>
          </p:nvPr>
        </p:nvSpPr>
        <p:spPr>
          <a:xfrm>
            <a:off x="2669886" y="6356349"/>
            <a:ext cx="24828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45"/>
          <p:cNvSpPr txBox="1"/>
          <p:nvPr>
            <p:ph idx="12" type="sldNum"/>
          </p:nvPr>
        </p:nvSpPr>
        <p:spPr>
          <a:xfrm>
            <a:off x="5536305" y="6356350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4 People">
  <p:cSld name="Team Slide 4 People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46"/>
          <p:cNvGrpSpPr/>
          <p:nvPr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323" name="Google Shape;323;p46"/>
            <p:cNvCxnSpPr/>
            <p:nvPr/>
          </p:nvCxnSpPr>
          <p:spPr>
            <a:xfrm rot="10800000">
              <a:off x="7334250" y="0"/>
              <a:ext cx="4857750" cy="76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4" name="Google Shape;324;p46"/>
            <p:cNvCxnSpPr/>
            <p:nvPr/>
          </p:nvCxnSpPr>
          <p:spPr>
            <a:xfrm>
              <a:off x="11487150" y="0"/>
              <a:ext cx="704850" cy="17240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25" name="Google Shape;325;p46"/>
          <p:cNvSpPr txBox="1"/>
          <p:nvPr>
            <p:ph type="title"/>
          </p:nvPr>
        </p:nvSpPr>
        <p:spPr>
          <a:xfrm>
            <a:off x="1228567" y="892177"/>
            <a:ext cx="95779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46"/>
          <p:cNvSpPr/>
          <p:nvPr>
            <p:ph idx="2" type="pic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7" name="Google Shape;327;p46"/>
          <p:cNvSpPr txBox="1"/>
          <p:nvPr>
            <p:ph idx="1" type="body"/>
          </p:nvPr>
        </p:nvSpPr>
        <p:spPr>
          <a:xfrm>
            <a:off x="1228568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8" name="Google Shape;328;p46"/>
          <p:cNvSpPr txBox="1"/>
          <p:nvPr>
            <p:ph idx="3" type="body"/>
          </p:nvPr>
        </p:nvSpPr>
        <p:spPr>
          <a:xfrm>
            <a:off x="1487181" y="5464114"/>
            <a:ext cx="1845511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9" name="Google Shape;329;p46"/>
          <p:cNvSpPr/>
          <p:nvPr>
            <p:ph idx="4" type="pic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0" name="Google Shape;330;p46"/>
          <p:cNvSpPr txBox="1"/>
          <p:nvPr>
            <p:ph idx="5" type="body"/>
          </p:nvPr>
        </p:nvSpPr>
        <p:spPr>
          <a:xfrm>
            <a:off x="3578300" y="5084524"/>
            <a:ext cx="2330816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1" name="Google Shape;331;p46"/>
          <p:cNvSpPr txBox="1"/>
          <p:nvPr>
            <p:ph idx="6" type="body"/>
          </p:nvPr>
        </p:nvSpPr>
        <p:spPr>
          <a:xfrm>
            <a:off x="3836913" y="5478796"/>
            <a:ext cx="1855949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2" name="Google Shape;332;p46"/>
          <p:cNvSpPr/>
          <p:nvPr>
            <p:ph idx="7" type="pic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3" name="Google Shape;333;p46"/>
          <p:cNvSpPr txBox="1"/>
          <p:nvPr>
            <p:ph idx="8" type="body"/>
          </p:nvPr>
        </p:nvSpPr>
        <p:spPr>
          <a:xfrm>
            <a:off x="6068964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4" name="Google Shape;334;p46"/>
          <p:cNvSpPr txBox="1"/>
          <p:nvPr>
            <p:ph idx="9" type="body"/>
          </p:nvPr>
        </p:nvSpPr>
        <p:spPr>
          <a:xfrm>
            <a:off x="6327577" y="5478796"/>
            <a:ext cx="1845511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5" name="Google Shape;335;p46"/>
          <p:cNvSpPr/>
          <p:nvPr>
            <p:ph idx="13" type="pic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6" name="Google Shape;336;p46"/>
          <p:cNvSpPr txBox="1"/>
          <p:nvPr>
            <p:ph idx="14" type="body"/>
          </p:nvPr>
        </p:nvSpPr>
        <p:spPr>
          <a:xfrm>
            <a:off x="8488845" y="5084524"/>
            <a:ext cx="2317706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7" name="Google Shape;337;p46"/>
          <p:cNvSpPr txBox="1"/>
          <p:nvPr>
            <p:ph idx="15" type="body"/>
          </p:nvPr>
        </p:nvSpPr>
        <p:spPr>
          <a:xfrm>
            <a:off x="8747458" y="5464114"/>
            <a:ext cx="1845510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8" name="Google Shape;33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b="0" i="0" sz="2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marR="0" rtl="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b="0" i="0" sz="4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8"/>
          <p:cNvSpPr txBox="1"/>
          <p:nvPr>
            <p:ph idx="10" type="dt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11" type="ftr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  <a:defRPr b="1" i="0" sz="4400" u="none" cap="none" strike="noStrike">
                <a:solidFill>
                  <a:schemeClr val="lt1"/>
                </a:solidFill>
                <a:latin typeface="Mate"/>
                <a:ea typeface="Mate"/>
                <a:cs typeface="Mate"/>
                <a:sym typeface="Mat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32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b="0" i="0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8" name="Google Shape;218;p37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9" name="Google Shape;219;p37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20" name="Google Shape;220;p37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1" name="Google Shape;221;p37"/>
          <p:cNvCxnSpPr/>
          <p:nvPr/>
        </p:nvCxnSpPr>
        <p:spPr>
          <a:xfrm>
            <a:off x="0" y="6535885"/>
            <a:ext cx="838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37"/>
          <p:cNvCxnSpPr/>
          <p:nvPr/>
        </p:nvCxnSpPr>
        <p:spPr>
          <a:xfrm>
            <a:off x="1205025" y="6535885"/>
            <a:ext cx="416052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37"/>
          <p:cNvCxnSpPr/>
          <p:nvPr/>
        </p:nvCxnSpPr>
        <p:spPr>
          <a:xfrm>
            <a:off x="6802120" y="6528812"/>
            <a:ext cx="384048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37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7" name="Google Shape;29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61.jp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Relationship Id="rId10" Type="http://schemas.openxmlformats.org/officeDocument/2006/relationships/image" Target="../media/image36.jpg"/><Relationship Id="rId9" Type="http://schemas.openxmlformats.org/officeDocument/2006/relationships/image" Target="../media/image64.png"/><Relationship Id="rId5" Type="http://schemas.openxmlformats.org/officeDocument/2006/relationships/image" Target="../media/image27.jpg"/><Relationship Id="rId6" Type="http://schemas.openxmlformats.org/officeDocument/2006/relationships/image" Target="../media/image30.jpg"/><Relationship Id="rId7" Type="http://schemas.openxmlformats.org/officeDocument/2006/relationships/image" Target="../media/image38.jpg"/><Relationship Id="rId8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jpg"/><Relationship Id="rId4" Type="http://schemas.openxmlformats.org/officeDocument/2006/relationships/image" Target="../media/image60.jpg"/><Relationship Id="rId5" Type="http://schemas.openxmlformats.org/officeDocument/2006/relationships/image" Target="../media/image62.jpg"/><Relationship Id="rId6" Type="http://schemas.openxmlformats.org/officeDocument/2006/relationships/image" Target="../media/image63.jpg"/><Relationship Id="rId7" Type="http://schemas.openxmlformats.org/officeDocument/2006/relationships/image" Target="../media/image5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0" Type="http://schemas.openxmlformats.org/officeDocument/2006/relationships/image" Target="../media/image44.jpg"/><Relationship Id="rId9" Type="http://schemas.openxmlformats.org/officeDocument/2006/relationships/image" Target="../media/image42.jpg"/><Relationship Id="rId5" Type="http://schemas.openxmlformats.org/officeDocument/2006/relationships/image" Target="../media/image35.jpg"/><Relationship Id="rId6" Type="http://schemas.openxmlformats.org/officeDocument/2006/relationships/image" Target="../media/image39.jpg"/><Relationship Id="rId7" Type="http://schemas.openxmlformats.org/officeDocument/2006/relationships/image" Target="../media/image51.png"/><Relationship Id="rId8" Type="http://schemas.openxmlformats.org/officeDocument/2006/relationships/image" Target="../media/image4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jpg"/><Relationship Id="rId4" Type="http://schemas.openxmlformats.org/officeDocument/2006/relationships/image" Target="../media/image48.jpg"/><Relationship Id="rId5" Type="http://schemas.openxmlformats.org/officeDocument/2006/relationships/image" Target="../media/image50.jpg"/><Relationship Id="rId6" Type="http://schemas.openxmlformats.org/officeDocument/2006/relationships/image" Target="../media/image4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5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18.png"/><Relationship Id="rId7" Type="http://schemas.openxmlformats.org/officeDocument/2006/relationships/image" Target="../media/image32.jpg"/><Relationship Id="rId8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16.jp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31.jpg"/><Relationship Id="rId6" Type="http://schemas.openxmlformats.org/officeDocument/2006/relationships/image" Target="../media/image43.jpg"/><Relationship Id="rId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763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"/>
          <p:cNvSpPr txBox="1"/>
          <p:nvPr>
            <p:ph type="ctrTitle"/>
          </p:nvPr>
        </p:nvSpPr>
        <p:spPr>
          <a:xfrm>
            <a:off x="1524000" y="2127577"/>
            <a:ext cx="9144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b="1" lang="en-US">
                <a:solidFill>
                  <a:schemeClr val="lt1"/>
                </a:solidFill>
              </a:rPr>
              <a:t>Different Computer Applications</a:t>
            </a:r>
            <a:br>
              <a:rPr lang="en-US">
                <a:solidFill>
                  <a:schemeClr val="lt1"/>
                </a:solidFill>
              </a:rPr>
            </a:br>
            <a:r>
              <a:rPr lang="en-US" sz="4000">
                <a:solidFill>
                  <a:schemeClr val="accent4"/>
                </a:solidFill>
              </a:rPr>
              <a:t>By </a:t>
            </a:r>
            <a:r>
              <a:rPr b="1" lang="en-US" sz="4000">
                <a:solidFill>
                  <a:schemeClr val="accent4"/>
                </a:solidFill>
              </a:rPr>
              <a:t>Farjan Ahmmed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47" name="Google Shape;347;p1"/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8" name="Google Shape;348;p1"/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9" name="Google Shape;3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284" y="4344028"/>
            <a:ext cx="2803432" cy="2803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7686" y="1064464"/>
            <a:ext cx="1570617" cy="1796820"/>
          </a:xfrm>
          <a:custGeom>
            <a:rect b="b" l="l" r="r" t="t"/>
            <a:pathLst>
              <a:path extrusionOk="0" h="5066346" w="4405503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  <a:ln cap="flat" cmpd="sng" w="9525">
            <a:solidFill>
              <a:srgbClr val="FEE8C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6" name="Google Shape;456;p10"/>
          <p:cNvSpPr txBox="1"/>
          <p:nvPr>
            <p:ph type="title"/>
          </p:nvPr>
        </p:nvSpPr>
        <p:spPr>
          <a:xfrm>
            <a:off x="1394914" y="2400276"/>
            <a:ext cx="5257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Graphic Design </a:t>
            </a:r>
            <a:br>
              <a:rPr lang="en-US"/>
            </a:br>
            <a:r>
              <a:rPr lang="en-US"/>
              <a:t>Software</a:t>
            </a:r>
            <a:endParaRPr/>
          </a:p>
        </p:txBody>
      </p:sp>
      <p:pic>
        <p:nvPicPr>
          <p:cNvPr id="457" name="Google Shape;457;p1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6522" r="6521" t="0"/>
          <a:stretch/>
        </p:blipFill>
        <p:spPr>
          <a:xfrm>
            <a:off x="6742557" y="821836"/>
            <a:ext cx="4405503" cy="506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0"/>
          <p:cNvPicPr preferRelativeResize="0"/>
          <p:nvPr/>
        </p:nvPicPr>
        <p:blipFill rotWithShape="1">
          <a:blip r:embed="rId5">
            <a:alphaModFix/>
          </a:blip>
          <a:srcRect b="2555" l="0" r="0" t="2555"/>
          <a:stretch/>
        </p:blipFill>
        <p:spPr>
          <a:xfrm>
            <a:off x="6284315" y="3984454"/>
            <a:ext cx="1570617" cy="1796820"/>
          </a:xfrm>
          <a:custGeom>
            <a:rect b="b" l="l" r="r" t="t"/>
            <a:pathLst>
              <a:path extrusionOk="0" h="5066346" w="4405503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"/>
          <p:cNvSpPr txBox="1"/>
          <p:nvPr>
            <p:ph type="title"/>
          </p:nvPr>
        </p:nvSpPr>
        <p:spPr>
          <a:xfrm>
            <a:off x="258562" y="2489738"/>
            <a:ext cx="5075438" cy="93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Definition of Graphic Design Software.</a:t>
            </a:r>
            <a:endParaRPr/>
          </a:p>
        </p:txBody>
      </p:sp>
      <p:sp>
        <p:nvSpPr>
          <p:cNvPr id="465" name="Google Shape;465;p11"/>
          <p:cNvSpPr txBox="1"/>
          <p:nvPr>
            <p:ph idx="1" type="body"/>
          </p:nvPr>
        </p:nvSpPr>
        <p:spPr>
          <a:xfrm>
            <a:off x="347400" y="4006375"/>
            <a:ext cx="47469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Graphic design software refers to computer applications and tools which are designed for creating, editing, and manipulating visual contents as per our desired needs. </a:t>
            </a:r>
            <a:endParaRPr/>
          </a:p>
        </p:txBody>
      </p:sp>
      <p:pic>
        <p:nvPicPr>
          <p:cNvPr id="466" name="Google Shape;46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997" r="2996" t="0"/>
          <a:stretch/>
        </p:blipFill>
        <p:spPr>
          <a:xfrm>
            <a:off x="5909156" y="236696"/>
            <a:ext cx="6024282" cy="640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1"/>
          <p:cNvSpPr/>
          <p:nvPr/>
        </p:nvSpPr>
        <p:spPr>
          <a:xfrm>
            <a:off x="4385529" y="186075"/>
            <a:ext cx="1896941" cy="2171612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7D952"/>
              </a:solidFill>
              <a:highlight>
                <a:srgbClr val="446992"/>
              </a:highlight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468" name="Google Shape;468;p11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"/>
          <p:cNvSpPr txBox="1"/>
          <p:nvPr>
            <p:ph type="title"/>
          </p:nvPr>
        </p:nvSpPr>
        <p:spPr>
          <a:xfrm>
            <a:off x="858153" y="1960662"/>
            <a:ext cx="3645066" cy="362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Uses Of Graphic Design Software</a:t>
            </a:r>
            <a:br>
              <a:rPr lang="en-US"/>
            </a:br>
            <a:endParaRPr/>
          </a:p>
        </p:txBody>
      </p:sp>
      <p:pic>
        <p:nvPicPr>
          <p:cNvPr id="475" name="Google Shape;47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799" r="6798" t="0"/>
          <a:stretch/>
        </p:blipFill>
        <p:spPr>
          <a:xfrm>
            <a:off x="4235072" y="436455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2"/>
          <p:cNvPicPr preferRelativeResize="0"/>
          <p:nvPr>
            <p:ph idx="7" type="pic"/>
          </p:nvPr>
        </p:nvPicPr>
        <p:blipFill rotWithShape="1">
          <a:blip r:embed="rId4">
            <a:alphaModFix/>
          </a:blip>
          <a:srcRect b="0" l="6799" r="6798" t="0"/>
          <a:stretch/>
        </p:blipFill>
        <p:spPr>
          <a:xfrm>
            <a:off x="4235072" y="2004222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2"/>
          <p:cNvPicPr preferRelativeResize="0"/>
          <p:nvPr>
            <p:ph idx="16" type="pic"/>
          </p:nvPr>
        </p:nvPicPr>
        <p:blipFill rotWithShape="1">
          <a:blip r:embed="rId5">
            <a:alphaModFix/>
          </a:blip>
          <a:srcRect b="0" l="6799" r="6798" t="0"/>
          <a:stretch/>
        </p:blipFill>
        <p:spPr>
          <a:xfrm>
            <a:off x="4235072" y="3571991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2"/>
          <p:cNvPicPr preferRelativeResize="0"/>
          <p:nvPr>
            <p:ph idx="22" type="pic"/>
          </p:nvPr>
        </p:nvPicPr>
        <p:blipFill rotWithShape="1">
          <a:blip r:embed="rId6">
            <a:alphaModFix/>
          </a:blip>
          <a:srcRect b="0" l="6799" r="6798" t="0"/>
          <a:stretch/>
        </p:blipFill>
        <p:spPr>
          <a:xfrm>
            <a:off x="4235072" y="5153614"/>
            <a:ext cx="1173264" cy="135792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2"/>
          <p:cNvSpPr txBox="1"/>
          <p:nvPr>
            <p:ph idx="1" type="body"/>
          </p:nvPr>
        </p:nvSpPr>
        <p:spPr>
          <a:xfrm>
            <a:off x="5520210" y="423904"/>
            <a:ext cx="2289842" cy="626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Photo Editing</a:t>
            </a:r>
            <a:endParaRPr/>
          </a:p>
        </p:txBody>
      </p:sp>
      <p:sp>
        <p:nvSpPr>
          <p:cNvPr id="480" name="Google Shape;480;p12"/>
          <p:cNvSpPr txBox="1"/>
          <p:nvPr>
            <p:ph idx="3" type="body"/>
          </p:nvPr>
        </p:nvSpPr>
        <p:spPr>
          <a:xfrm>
            <a:off x="5520211" y="1058303"/>
            <a:ext cx="2289842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cropping, color adjustment, lightening etc.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p12"/>
          <p:cNvSpPr txBox="1"/>
          <p:nvPr>
            <p:ph idx="8" type="body"/>
          </p:nvPr>
        </p:nvSpPr>
        <p:spPr>
          <a:xfrm>
            <a:off x="5520210" y="1997594"/>
            <a:ext cx="2193021" cy="617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Web Design</a:t>
            </a:r>
            <a:endParaRPr/>
          </a:p>
        </p:txBody>
      </p:sp>
      <p:sp>
        <p:nvSpPr>
          <p:cNvPr id="482" name="Google Shape;482;p12"/>
          <p:cNvSpPr txBox="1"/>
          <p:nvPr>
            <p:ph idx="9" type="body"/>
          </p:nvPr>
        </p:nvSpPr>
        <p:spPr>
          <a:xfrm>
            <a:off x="5520212" y="2596286"/>
            <a:ext cx="2193021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designing web for more user friendly look.</a:t>
            </a:r>
            <a:endParaRPr/>
          </a:p>
        </p:txBody>
      </p:sp>
      <p:sp>
        <p:nvSpPr>
          <p:cNvPr id="483" name="Google Shape;483;p12"/>
          <p:cNvSpPr txBox="1"/>
          <p:nvPr>
            <p:ph idx="17" type="body"/>
          </p:nvPr>
        </p:nvSpPr>
        <p:spPr>
          <a:xfrm>
            <a:off x="5520210" y="3614150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Logo Design</a:t>
            </a:r>
            <a:endParaRPr/>
          </a:p>
        </p:txBody>
      </p:sp>
      <p:sp>
        <p:nvSpPr>
          <p:cNvPr id="484" name="Google Shape;484;p12"/>
          <p:cNvSpPr txBox="1"/>
          <p:nvPr>
            <p:ph idx="18" type="body"/>
          </p:nvPr>
        </p:nvSpPr>
        <p:spPr>
          <a:xfrm>
            <a:off x="5520211" y="4087954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designing logo or icon for a brand or an organization.</a:t>
            </a:r>
            <a:endParaRPr/>
          </a:p>
        </p:txBody>
      </p:sp>
      <p:sp>
        <p:nvSpPr>
          <p:cNvPr id="485" name="Google Shape;485;p12"/>
          <p:cNvSpPr txBox="1"/>
          <p:nvPr>
            <p:ph idx="23" type="body"/>
          </p:nvPr>
        </p:nvSpPr>
        <p:spPr>
          <a:xfrm>
            <a:off x="5520210" y="5190157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Design A Product</a:t>
            </a:r>
            <a:endParaRPr/>
          </a:p>
        </p:txBody>
      </p:sp>
      <p:sp>
        <p:nvSpPr>
          <p:cNvPr id="486" name="Google Shape;486;p12"/>
          <p:cNvSpPr txBox="1"/>
          <p:nvPr>
            <p:ph idx="24" type="body"/>
          </p:nvPr>
        </p:nvSpPr>
        <p:spPr>
          <a:xfrm>
            <a:off x="5520211" y="565954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designing any product like t-shirts, mugs, frame, stickers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87" name="Google Shape;487;p12"/>
          <p:cNvPicPr preferRelativeResize="0"/>
          <p:nvPr>
            <p:ph idx="4" type="pic"/>
          </p:nvPr>
        </p:nvPicPr>
        <p:blipFill rotWithShape="1">
          <a:blip r:embed="rId7">
            <a:alphaModFix/>
          </a:blip>
          <a:srcRect b="0" l="6799" r="6798" t="0"/>
          <a:stretch/>
        </p:blipFill>
        <p:spPr>
          <a:xfrm>
            <a:off x="8059916" y="436455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2"/>
          <p:cNvPicPr preferRelativeResize="0"/>
          <p:nvPr>
            <p:ph idx="13" type="pic"/>
          </p:nvPr>
        </p:nvPicPr>
        <p:blipFill rotWithShape="1">
          <a:blip r:embed="rId8">
            <a:alphaModFix/>
          </a:blip>
          <a:srcRect b="0" l="6799" r="6798" t="0"/>
          <a:stretch/>
        </p:blipFill>
        <p:spPr>
          <a:xfrm>
            <a:off x="8059916" y="2004222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2"/>
          <p:cNvPicPr preferRelativeResize="0"/>
          <p:nvPr>
            <p:ph idx="19" type="pic"/>
          </p:nvPr>
        </p:nvPicPr>
        <p:blipFill rotWithShape="1">
          <a:blip r:embed="rId9">
            <a:alphaModFix/>
          </a:blip>
          <a:srcRect b="0" l="6799" r="6798" t="0"/>
          <a:stretch/>
        </p:blipFill>
        <p:spPr>
          <a:xfrm>
            <a:off x="8059916" y="3571991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2"/>
          <p:cNvPicPr preferRelativeResize="0"/>
          <p:nvPr>
            <p:ph idx="25" type="pic"/>
          </p:nvPr>
        </p:nvPicPr>
        <p:blipFill rotWithShape="1">
          <a:blip r:embed="rId10">
            <a:alphaModFix/>
          </a:blip>
          <a:srcRect b="0" l="6799" r="6798" t="0"/>
          <a:stretch/>
        </p:blipFill>
        <p:spPr>
          <a:xfrm>
            <a:off x="8059916" y="5153614"/>
            <a:ext cx="1173264" cy="135792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2"/>
          <p:cNvSpPr txBox="1"/>
          <p:nvPr>
            <p:ph idx="5" type="body"/>
          </p:nvPr>
        </p:nvSpPr>
        <p:spPr>
          <a:xfrm>
            <a:off x="9309889" y="52612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Games Design</a:t>
            </a:r>
            <a:endParaRPr/>
          </a:p>
        </p:txBody>
      </p:sp>
      <p:sp>
        <p:nvSpPr>
          <p:cNvPr id="492" name="Google Shape;492;p12"/>
          <p:cNvSpPr txBox="1"/>
          <p:nvPr>
            <p:ph idx="6" type="body"/>
          </p:nvPr>
        </p:nvSpPr>
        <p:spPr>
          <a:xfrm>
            <a:off x="9309891" y="1031406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designing a game’s visual.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12"/>
          <p:cNvSpPr txBox="1"/>
          <p:nvPr>
            <p:ph idx="14" type="body"/>
          </p:nvPr>
        </p:nvSpPr>
        <p:spPr>
          <a:xfrm>
            <a:off x="9309890" y="1906696"/>
            <a:ext cx="2098039" cy="701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Post Design</a:t>
            </a:r>
            <a:endParaRPr/>
          </a:p>
        </p:txBody>
      </p:sp>
      <p:sp>
        <p:nvSpPr>
          <p:cNvPr id="494" name="Google Shape;494;p12"/>
          <p:cNvSpPr txBox="1"/>
          <p:nvPr>
            <p:ph idx="15" type="body"/>
          </p:nvPr>
        </p:nvSpPr>
        <p:spPr>
          <a:xfrm>
            <a:off x="9309890" y="2576075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designing social media posts.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12"/>
          <p:cNvSpPr txBox="1"/>
          <p:nvPr>
            <p:ph idx="20" type="body"/>
          </p:nvPr>
        </p:nvSpPr>
        <p:spPr>
          <a:xfrm>
            <a:off x="9309890" y="3585016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Architectural Visual</a:t>
            </a:r>
            <a:endParaRPr/>
          </a:p>
        </p:txBody>
      </p:sp>
      <p:sp>
        <p:nvSpPr>
          <p:cNvPr id="496" name="Google Shape;496;p12"/>
          <p:cNvSpPr txBox="1"/>
          <p:nvPr>
            <p:ph idx="21" type="body"/>
          </p:nvPr>
        </p:nvSpPr>
        <p:spPr>
          <a:xfrm>
            <a:off x="9309890" y="4091097"/>
            <a:ext cx="2272509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designing realistic renderings of buildings and architectural spaces.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7" name="Google Shape;497;p12"/>
          <p:cNvSpPr txBox="1"/>
          <p:nvPr>
            <p:ph idx="26" type="body"/>
          </p:nvPr>
        </p:nvSpPr>
        <p:spPr>
          <a:xfrm>
            <a:off x="9313612" y="5194189"/>
            <a:ext cx="233914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Educational Materials</a:t>
            </a:r>
            <a:endParaRPr/>
          </a:p>
        </p:txBody>
      </p:sp>
      <p:sp>
        <p:nvSpPr>
          <p:cNvPr id="498" name="Google Shape;498;p12"/>
          <p:cNvSpPr txBox="1"/>
          <p:nvPr>
            <p:ph idx="27" type="body"/>
          </p:nvPr>
        </p:nvSpPr>
        <p:spPr>
          <a:xfrm>
            <a:off x="9309890" y="5688234"/>
            <a:ext cx="2645890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Use for creating visuals for textbooks, edu websites, and e-learning platforms.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Popular Software For Graphic Design</a:t>
            </a:r>
            <a:endParaRPr/>
          </a:p>
        </p:txBody>
      </p:sp>
      <p:pic>
        <p:nvPicPr>
          <p:cNvPr id="505" name="Google Shape;505;p13"/>
          <p:cNvPicPr preferRelativeResize="0"/>
          <p:nvPr>
            <p:ph idx="14" type="pic"/>
          </p:nvPr>
        </p:nvPicPr>
        <p:blipFill rotWithShape="1">
          <a:blip r:embed="rId3">
            <a:alphaModFix/>
          </a:blip>
          <a:srcRect b="0" l="5986" r="5987" t="0"/>
          <a:stretch/>
        </p:blipFill>
        <p:spPr>
          <a:xfrm>
            <a:off x="983282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06" name="Google Shape;506;p13"/>
          <p:cNvSpPr txBox="1"/>
          <p:nvPr>
            <p:ph idx="1" type="body"/>
          </p:nvPr>
        </p:nvSpPr>
        <p:spPr>
          <a:xfrm>
            <a:off x="821770" y="4416566"/>
            <a:ext cx="1877575" cy="397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Photoshop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lang="en-US" sz="800"/>
              <a:t>Adobe</a:t>
            </a:r>
            <a:endParaRPr/>
          </a:p>
        </p:txBody>
      </p:sp>
      <p:sp>
        <p:nvSpPr>
          <p:cNvPr id="507" name="Google Shape;507;p13"/>
          <p:cNvSpPr txBox="1"/>
          <p:nvPr>
            <p:ph idx="2" type="body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For editing photos or images.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08" name="Google Shape;508;p13"/>
          <p:cNvPicPr preferRelativeResize="0"/>
          <p:nvPr>
            <p:ph idx="15" type="pic"/>
          </p:nvPr>
        </p:nvPicPr>
        <p:blipFill rotWithShape="1">
          <a:blip r:embed="rId4">
            <a:alphaModFix/>
          </a:blip>
          <a:srcRect b="0" l="5986" r="5987" t="0"/>
          <a:stretch/>
        </p:blipFill>
        <p:spPr>
          <a:xfrm>
            <a:off x="310934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09" name="Google Shape;509;p13"/>
          <p:cNvSpPr txBox="1"/>
          <p:nvPr>
            <p:ph idx="3" type="body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Figma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lang="en-US" sz="800"/>
              <a:t>Figma Inc</a:t>
            </a:r>
            <a:endParaRPr/>
          </a:p>
        </p:txBody>
      </p:sp>
      <p:sp>
        <p:nvSpPr>
          <p:cNvPr id="510" name="Google Shape;510;p13"/>
          <p:cNvSpPr txBox="1"/>
          <p:nvPr>
            <p:ph idx="4" type="body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For UX design and vector design.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11" name="Google Shape;511;p13"/>
          <p:cNvPicPr preferRelativeResize="0"/>
          <p:nvPr>
            <p:ph idx="16" type="pic"/>
          </p:nvPr>
        </p:nvPicPr>
        <p:blipFill rotWithShape="1">
          <a:blip r:embed="rId5">
            <a:alphaModFix/>
          </a:blip>
          <a:srcRect b="0" l="5986" r="5987" t="0"/>
          <a:stretch/>
        </p:blipFill>
        <p:spPr>
          <a:xfrm>
            <a:off x="5235410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12" name="Google Shape;512;p13"/>
          <p:cNvSpPr txBox="1"/>
          <p:nvPr>
            <p:ph idx="5" type="body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Illustrator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lang="en-US" sz="800"/>
              <a:t>Adobe</a:t>
            </a:r>
            <a:endParaRPr/>
          </a:p>
        </p:txBody>
      </p:sp>
      <p:sp>
        <p:nvSpPr>
          <p:cNvPr id="513" name="Google Shape;513;p13"/>
          <p:cNvSpPr txBox="1"/>
          <p:nvPr>
            <p:ph idx="6" type="body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For creating vector illustration.</a:t>
            </a:r>
            <a:endParaRPr/>
          </a:p>
        </p:txBody>
      </p:sp>
      <p:pic>
        <p:nvPicPr>
          <p:cNvPr id="514" name="Google Shape;514;p13"/>
          <p:cNvPicPr preferRelativeResize="0"/>
          <p:nvPr>
            <p:ph idx="17" type="pic"/>
          </p:nvPr>
        </p:nvPicPr>
        <p:blipFill rotWithShape="1">
          <a:blip r:embed="rId6">
            <a:alphaModFix/>
          </a:blip>
          <a:srcRect b="0" l="5986" r="5987" t="0"/>
          <a:stretch/>
        </p:blipFill>
        <p:spPr>
          <a:xfrm>
            <a:off x="7361474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15" name="Google Shape;515;p13"/>
          <p:cNvSpPr txBox="1"/>
          <p:nvPr>
            <p:ph idx="7" type="body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Canva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lang="en-US" sz="800"/>
              <a:t>Canva Inc</a:t>
            </a:r>
            <a:endParaRPr/>
          </a:p>
        </p:txBody>
      </p:sp>
      <p:sp>
        <p:nvSpPr>
          <p:cNvPr id="516" name="Google Shape;516;p13"/>
          <p:cNvSpPr txBox="1"/>
          <p:nvPr>
            <p:ph idx="8" type="body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For creating posters, banners and social media posts.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17" name="Google Shape;517;p13"/>
          <p:cNvPicPr preferRelativeResize="0"/>
          <p:nvPr>
            <p:ph idx="18" type="pic"/>
          </p:nvPr>
        </p:nvPicPr>
        <p:blipFill rotWithShape="1">
          <a:blip r:embed="rId7">
            <a:alphaModFix/>
          </a:blip>
          <a:srcRect b="0" l="5986" r="5987" t="0"/>
          <a:stretch/>
        </p:blipFill>
        <p:spPr>
          <a:xfrm>
            <a:off x="948753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18" name="Google Shape;518;p13"/>
          <p:cNvSpPr txBox="1"/>
          <p:nvPr>
            <p:ph idx="9" type="body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Procreate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lang="en-US" sz="800"/>
              <a:t>Savage Interactive</a:t>
            </a:r>
            <a:endParaRPr b="0" sz="800"/>
          </a:p>
        </p:txBody>
      </p:sp>
      <p:sp>
        <p:nvSpPr>
          <p:cNvPr id="519" name="Google Shape;519;p13"/>
          <p:cNvSpPr txBox="1"/>
          <p:nvPr>
            <p:ph idx="13" type="body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For drawing and arts.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 txBox="1"/>
          <p:nvPr>
            <p:ph type="ctrTitle"/>
          </p:nvPr>
        </p:nvSpPr>
        <p:spPr>
          <a:xfrm>
            <a:off x="1723118" y="2421642"/>
            <a:ext cx="48738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/>
              <a:t>Video Editing</a:t>
            </a:r>
            <a:endParaRPr/>
          </a:p>
        </p:txBody>
      </p:sp>
      <p:pic>
        <p:nvPicPr>
          <p:cNvPr id="525" name="Google Shape;525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098" r="11097" t="0"/>
          <a:stretch/>
        </p:blipFill>
        <p:spPr>
          <a:xfrm>
            <a:off x="7246779" y="812292"/>
            <a:ext cx="383462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/>
          <p:nvPr>
            <p:ph type="title"/>
          </p:nvPr>
        </p:nvSpPr>
        <p:spPr>
          <a:xfrm>
            <a:off x="579124" y="1832398"/>
            <a:ext cx="44640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/>
              <a:t>Definition </a:t>
            </a:r>
            <a:endParaRPr/>
          </a:p>
        </p:txBody>
      </p:sp>
      <p:sp>
        <p:nvSpPr>
          <p:cNvPr id="531" name="Google Shape;531;p15"/>
          <p:cNvSpPr txBox="1"/>
          <p:nvPr>
            <p:ph idx="1" type="body"/>
          </p:nvPr>
        </p:nvSpPr>
        <p:spPr>
          <a:xfrm>
            <a:off x="579120" y="3157011"/>
            <a:ext cx="3934071" cy="13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Video editing is the process of arranging and modifying video clips, audio, and effects to create a cohesive and visually appealing video.</a:t>
            </a:r>
            <a:endParaRPr/>
          </a:p>
        </p:txBody>
      </p:sp>
      <p:pic>
        <p:nvPicPr>
          <p:cNvPr id="532" name="Google Shape;53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2895" y="1635072"/>
            <a:ext cx="3934072" cy="39340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"/>
          <p:cNvSpPr txBox="1"/>
          <p:nvPr>
            <p:ph type="title"/>
          </p:nvPr>
        </p:nvSpPr>
        <p:spPr>
          <a:xfrm>
            <a:off x="-39625" y="163110"/>
            <a:ext cx="12271249" cy="102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/>
              <a:t>Uses Of Video Editing Software</a:t>
            </a:r>
            <a:endParaRPr/>
          </a:p>
        </p:txBody>
      </p:sp>
      <p:sp>
        <p:nvSpPr>
          <p:cNvPr id="538" name="Google Shape;538;p16"/>
          <p:cNvSpPr txBox="1"/>
          <p:nvPr>
            <p:ph idx="1" type="body"/>
          </p:nvPr>
        </p:nvSpPr>
        <p:spPr>
          <a:xfrm>
            <a:off x="56581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Use for  cutting out mistakes, long pauses, or irrelevant content.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/>
          </a:p>
        </p:txBody>
      </p:sp>
      <p:pic>
        <p:nvPicPr>
          <p:cNvPr id="539" name="Google Shape;539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94" l="0" r="0" t="34635"/>
          <a:stretch/>
        </p:blipFill>
        <p:spPr>
          <a:xfrm>
            <a:off x="57953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0" name="Google Shape;540;p16"/>
          <p:cNvSpPr txBox="1"/>
          <p:nvPr>
            <p:ph idx="4" type="body"/>
          </p:nvPr>
        </p:nvSpPr>
        <p:spPr>
          <a:xfrm>
            <a:off x="56581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Use for the incorporation of visual effects, such as CGI, motion tracking, and more.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41" name="Google Shape;541;p16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9144" l="0" r="0" t="9145"/>
          <a:stretch/>
        </p:blipFill>
        <p:spPr>
          <a:xfrm>
            <a:off x="57953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2" name="Google Shape;542;p16"/>
          <p:cNvSpPr txBox="1"/>
          <p:nvPr>
            <p:ph idx="6" type="body"/>
          </p:nvPr>
        </p:nvSpPr>
        <p:spPr>
          <a:xfrm>
            <a:off x="580220" y="6483096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/>
              <a:t>VFX</a:t>
            </a:r>
            <a:endParaRPr/>
          </a:p>
        </p:txBody>
      </p:sp>
      <p:sp>
        <p:nvSpPr>
          <p:cNvPr id="543" name="Google Shape;543;p16"/>
          <p:cNvSpPr txBox="1"/>
          <p:nvPr>
            <p:ph idx="7" type="body"/>
          </p:nvPr>
        </p:nvSpPr>
        <p:spPr>
          <a:xfrm>
            <a:off x="341985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It cuts, fades, dissolves, wipes, and more, which help maintain viewer engagement</a:t>
            </a:r>
            <a:r>
              <a:rPr lang="en-US"/>
              <a:t>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544" name="Google Shape;544;p16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11365" l="0" r="0" t="11366"/>
          <a:stretch/>
        </p:blipFill>
        <p:spPr>
          <a:xfrm>
            <a:off x="343357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5" name="Google Shape;545;p16"/>
          <p:cNvSpPr txBox="1"/>
          <p:nvPr>
            <p:ph idx="13" type="body"/>
          </p:nvPr>
        </p:nvSpPr>
        <p:spPr>
          <a:xfrm>
            <a:off x="341985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Use for selecting the best shots and arranging them in the desired order to tell a coherent story.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46" name="Google Shape;546;p16"/>
          <p:cNvPicPr preferRelativeResize="0"/>
          <p:nvPr>
            <p:ph idx="14" type="pic"/>
          </p:nvPr>
        </p:nvPicPr>
        <p:blipFill rotWithShape="1">
          <a:blip r:embed="rId6">
            <a:alphaModFix/>
          </a:blip>
          <a:srcRect b="8824" l="0" r="0" t="8824"/>
          <a:stretch/>
        </p:blipFill>
        <p:spPr>
          <a:xfrm>
            <a:off x="343357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7" name="Google Shape;547;p16"/>
          <p:cNvSpPr txBox="1"/>
          <p:nvPr>
            <p:ph idx="15" type="body"/>
          </p:nvPr>
        </p:nvSpPr>
        <p:spPr>
          <a:xfrm>
            <a:off x="3581399" y="6486765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/>
              <a:t>Assembly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48" name="Google Shape;548;p16"/>
          <p:cNvSpPr txBox="1"/>
          <p:nvPr>
            <p:ph idx="16" type="body"/>
          </p:nvPr>
        </p:nvSpPr>
        <p:spPr>
          <a:xfrm>
            <a:off x="6263640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They may also remove background noise and improve audio quality.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49" name="Google Shape;549;p16"/>
          <p:cNvPicPr preferRelativeResize="0"/>
          <p:nvPr>
            <p:ph idx="17" type="pic"/>
          </p:nvPr>
        </p:nvPicPr>
        <p:blipFill rotWithShape="1">
          <a:blip r:embed="rId7">
            <a:alphaModFix/>
          </a:blip>
          <a:srcRect b="15685" l="0" r="0" t="15685"/>
          <a:stretch/>
        </p:blipFill>
        <p:spPr>
          <a:xfrm>
            <a:off x="6277356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0" name="Google Shape;550;p16"/>
          <p:cNvSpPr txBox="1"/>
          <p:nvPr>
            <p:ph idx="18" type="body"/>
          </p:nvPr>
        </p:nvSpPr>
        <p:spPr>
          <a:xfrm>
            <a:off x="580220" y="1536192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/>
              <a:t>Video Trimming</a:t>
            </a:r>
            <a:endParaRPr/>
          </a:p>
        </p:txBody>
      </p:sp>
      <p:sp>
        <p:nvSpPr>
          <p:cNvPr id="551" name="Google Shape;551;p16"/>
          <p:cNvSpPr txBox="1"/>
          <p:nvPr>
            <p:ph idx="19" type="body"/>
          </p:nvPr>
        </p:nvSpPr>
        <p:spPr>
          <a:xfrm>
            <a:off x="6263640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Adding text, titles, graphics, and subtitles, set context, or provide additional details to the viewer.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52" name="Google Shape;552;p16"/>
          <p:cNvPicPr preferRelativeResize="0"/>
          <p:nvPr>
            <p:ph idx="20" type="pic"/>
          </p:nvPr>
        </p:nvPicPr>
        <p:blipFill rotWithShape="1">
          <a:blip r:embed="rId8">
            <a:alphaModFix/>
          </a:blip>
          <a:srcRect b="3689" l="0" r="0" t="3689"/>
          <a:stretch/>
        </p:blipFill>
        <p:spPr>
          <a:xfrm>
            <a:off x="6277356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3" name="Google Shape;553;p16"/>
          <p:cNvSpPr txBox="1"/>
          <p:nvPr>
            <p:ph idx="21" type="body"/>
          </p:nvPr>
        </p:nvSpPr>
        <p:spPr>
          <a:xfrm>
            <a:off x="6277356" y="6486765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/>
              <a:t>Titles and Graphics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54" name="Google Shape;554;p16"/>
          <p:cNvSpPr txBox="1"/>
          <p:nvPr>
            <p:ph idx="22" type="body"/>
          </p:nvPr>
        </p:nvSpPr>
        <p:spPr>
          <a:xfrm>
            <a:off x="9107424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It adjust brightness, contrast, saturation, and color balance to achieve the desired look and feel.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55" name="Google Shape;555;p16"/>
          <p:cNvPicPr preferRelativeResize="0"/>
          <p:nvPr>
            <p:ph idx="23" type="pic"/>
          </p:nvPr>
        </p:nvPicPr>
        <p:blipFill rotWithShape="1">
          <a:blip r:embed="rId9">
            <a:alphaModFix/>
          </a:blip>
          <a:srcRect b="31955" l="0" r="0" t="31956"/>
          <a:stretch/>
        </p:blipFill>
        <p:spPr>
          <a:xfrm>
            <a:off x="9121140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6" name="Google Shape;556;p16"/>
          <p:cNvSpPr txBox="1"/>
          <p:nvPr>
            <p:ph idx="24" type="body"/>
          </p:nvPr>
        </p:nvSpPr>
        <p:spPr>
          <a:xfrm>
            <a:off x="9107424" y="1543144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/>
              <a:t>Color Correction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57" name="Google Shape;557;p16"/>
          <p:cNvSpPr txBox="1"/>
          <p:nvPr>
            <p:ph idx="25" type="body"/>
          </p:nvPr>
        </p:nvSpPr>
        <p:spPr>
          <a:xfrm>
            <a:off x="9107424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50"/>
              <a:t>Editors make necessary revisions based on feedback until the final version is approved.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558" name="Google Shape;558;p16"/>
          <p:cNvPicPr preferRelativeResize="0"/>
          <p:nvPr>
            <p:ph idx="26" type="pic"/>
          </p:nvPr>
        </p:nvPicPr>
        <p:blipFill rotWithShape="1">
          <a:blip r:embed="rId10">
            <a:alphaModFix/>
          </a:blip>
          <a:srcRect b="11396" l="0" r="0" t="11396"/>
          <a:stretch/>
        </p:blipFill>
        <p:spPr>
          <a:xfrm>
            <a:off x="9121140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9" name="Google Shape;559;p16"/>
          <p:cNvSpPr txBox="1"/>
          <p:nvPr>
            <p:ph idx="27" type="body"/>
          </p:nvPr>
        </p:nvSpPr>
        <p:spPr>
          <a:xfrm>
            <a:off x="9121140" y="6486765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/>
              <a:t>Review and Feedback</a:t>
            </a:r>
            <a:endParaRPr b="1" sz="1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60" name="Google Shape;560;p16"/>
          <p:cNvSpPr txBox="1"/>
          <p:nvPr/>
        </p:nvSpPr>
        <p:spPr>
          <a:xfrm>
            <a:off x="3419856" y="1542467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Transitions</a:t>
            </a:r>
            <a:endParaRPr/>
          </a:p>
        </p:txBody>
      </p:sp>
      <p:sp>
        <p:nvSpPr>
          <p:cNvPr id="561" name="Google Shape;561;p16"/>
          <p:cNvSpPr txBox="1"/>
          <p:nvPr/>
        </p:nvSpPr>
        <p:spPr>
          <a:xfrm>
            <a:off x="6277356" y="1557707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Audio Editing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7"/>
          <p:cNvSpPr txBox="1"/>
          <p:nvPr>
            <p:ph type="title"/>
          </p:nvPr>
        </p:nvSpPr>
        <p:spPr>
          <a:xfrm>
            <a:off x="435102" y="68669"/>
            <a:ext cx="11321796" cy="630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/>
              <a:t>Popular Software For Graphic Design</a:t>
            </a:r>
            <a:endParaRPr/>
          </a:p>
        </p:txBody>
      </p:sp>
      <p:sp>
        <p:nvSpPr>
          <p:cNvPr id="567" name="Google Shape;567;p17"/>
          <p:cNvSpPr txBox="1"/>
          <p:nvPr>
            <p:ph idx="1" type="body"/>
          </p:nvPr>
        </p:nvSpPr>
        <p:spPr>
          <a:xfrm>
            <a:off x="565816" y="2193042"/>
            <a:ext cx="2514600" cy="333818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Filmora</a:t>
            </a:r>
            <a:endParaRPr/>
          </a:p>
        </p:txBody>
      </p:sp>
      <p:pic>
        <p:nvPicPr>
          <p:cNvPr id="568" name="Google Shape;568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774" r="16773" t="0"/>
          <a:stretch/>
        </p:blipFill>
        <p:spPr>
          <a:xfrm>
            <a:off x="57953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9" name="Google Shape;569;p17"/>
          <p:cNvSpPr txBox="1"/>
          <p:nvPr>
            <p:ph idx="3" type="body"/>
          </p:nvPr>
        </p:nvSpPr>
        <p:spPr>
          <a:xfrm>
            <a:off x="777443" y="4762041"/>
            <a:ext cx="2189874" cy="222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 beginner-friendly video editing software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70" name="Google Shape;570;p17"/>
          <p:cNvSpPr txBox="1"/>
          <p:nvPr>
            <p:ph idx="4" type="body"/>
          </p:nvPr>
        </p:nvSpPr>
        <p:spPr>
          <a:xfrm>
            <a:off x="3419856" y="2193042"/>
            <a:ext cx="2514600" cy="333827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Premier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71" name="Google Shape;571;p17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7721" l="0" r="0" t="7721"/>
          <a:stretch/>
        </p:blipFill>
        <p:spPr>
          <a:xfrm>
            <a:off x="343357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2" name="Google Shape;572;p17"/>
          <p:cNvSpPr txBox="1"/>
          <p:nvPr>
            <p:ph idx="6" type="body"/>
          </p:nvPr>
        </p:nvSpPr>
        <p:spPr>
          <a:xfrm>
            <a:off x="3433572" y="4873400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Most used software for video editing.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73" name="Google Shape;573;p17"/>
          <p:cNvSpPr txBox="1"/>
          <p:nvPr>
            <p:ph idx="7" type="body"/>
          </p:nvPr>
        </p:nvSpPr>
        <p:spPr>
          <a:xfrm>
            <a:off x="6263640" y="2193042"/>
            <a:ext cx="2514600" cy="333818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Sony Vegas Pro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74" name="Google Shape;574;p17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7721" l="0" r="0" t="7721"/>
          <a:stretch/>
        </p:blipFill>
        <p:spPr>
          <a:xfrm>
            <a:off x="6277356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5" name="Google Shape;575;p17"/>
          <p:cNvSpPr txBox="1"/>
          <p:nvPr>
            <p:ph idx="9" type="body"/>
          </p:nvPr>
        </p:nvSpPr>
        <p:spPr>
          <a:xfrm>
            <a:off x="6263640" y="477482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Known for its user-friendly interface and robust features</a:t>
            </a:r>
            <a:endParaRPr/>
          </a:p>
        </p:txBody>
      </p:sp>
      <p:sp>
        <p:nvSpPr>
          <p:cNvPr id="576" name="Google Shape;576;p17"/>
          <p:cNvSpPr txBox="1"/>
          <p:nvPr>
            <p:ph idx="13" type="body"/>
          </p:nvPr>
        </p:nvSpPr>
        <p:spPr>
          <a:xfrm>
            <a:off x="9107424" y="2169546"/>
            <a:ext cx="2514600" cy="3361765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Canva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77" name="Google Shape;577;p17"/>
          <p:cNvPicPr preferRelativeResize="0"/>
          <p:nvPr>
            <p:ph idx="14" type="pic"/>
          </p:nvPr>
        </p:nvPicPr>
        <p:blipFill rotWithShape="1">
          <a:blip r:embed="rId6">
            <a:alphaModFix/>
          </a:blip>
          <a:srcRect b="7721" l="0" r="0" t="7721"/>
          <a:stretch/>
        </p:blipFill>
        <p:spPr>
          <a:xfrm>
            <a:off x="9121140" y="2169547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8" name="Google Shape;578;p17"/>
          <p:cNvSpPr txBox="1"/>
          <p:nvPr>
            <p:ph idx="15" type="body"/>
          </p:nvPr>
        </p:nvSpPr>
        <p:spPr>
          <a:xfrm>
            <a:off x="9107424" y="473896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Also For creating Shorts, video edit.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8"/>
          <p:cNvSpPr txBox="1"/>
          <p:nvPr>
            <p:ph type="ctrTitle"/>
          </p:nvPr>
        </p:nvSpPr>
        <p:spPr>
          <a:xfrm>
            <a:off x="6580765" y="3743450"/>
            <a:ext cx="4941900" cy="21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PROJECT MANAGEMENT AND COLLABORATION TOOLS</a:t>
            </a:r>
            <a:endParaRPr/>
          </a:p>
        </p:txBody>
      </p:sp>
      <p:pic>
        <p:nvPicPr>
          <p:cNvPr id="585" name="Google Shape;5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6" y="2402004"/>
            <a:ext cx="4253753" cy="425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"/>
          <p:cNvSpPr txBox="1"/>
          <p:nvPr>
            <p:ph type="title"/>
          </p:nvPr>
        </p:nvSpPr>
        <p:spPr>
          <a:xfrm>
            <a:off x="984275" y="1623175"/>
            <a:ext cx="51117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DEFINITION OF PROJECT MANAGEMENT TOOLS</a:t>
            </a:r>
            <a:endParaRPr/>
          </a:p>
        </p:txBody>
      </p:sp>
      <p:sp>
        <p:nvSpPr>
          <p:cNvPr id="591" name="Google Shape;591;p19"/>
          <p:cNvSpPr txBox="1"/>
          <p:nvPr>
            <p:ph idx="1" type="body"/>
          </p:nvPr>
        </p:nvSpPr>
        <p:spPr>
          <a:xfrm>
            <a:off x="984250" y="3429000"/>
            <a:ext cx="5111750" cy="2263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Project management tools are software applications or platforms designed to assist individuals and teams in planning, organizing, executing, and tracking projects from initiation to completion.</a:t>
            </a:r>
            <a:endParaRPr/>
          </a:p>
        </p:txBody>
      </p:sp>
      <p:pic>
        <p:nvPicPr>
          <p:cNvPr id="592" name="Google Shape;5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0204" y="2064373"/>
            <a:ext cx="5111750" cy="3192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"/>
          <p:cNvSpPr txBox="1"/>
          <p:nvPr/>
        </p:nvSpPr>
        <p:spPr>
          <a:xfrm>
            <a:off x="6284225" y="2069150"/>
            <a:ext cx="4892100" cy="2077500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52" u="none" cap="none" strike="noStrike">
                <a:solidFill>
                  <a:srgbClr val="703E78"/>
                </a:solidFill>
                <a:latin typeface="Arial"/>
                <a:ea typeface="Arial"/>
                <a:cs typeface="Arial"/>
                <a:sym typeface="Arial"/>
              </a:rPr>
              <a:t>WORD PROCESSING SOFTWARE AND ITS USE</a:t>
            </a:r>
            <a:endParaRPr/>
          </a:p>
        </p:txBody>
      </p:sp>
      <p:pic>
        <p:nvPicPr>
          <p:cNvPr id="355" name="Google Shape;3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516" y="888658"/>
            <a:ext cx="5080685" cy="508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"/>
          <p:cNvSpPr txBox="1"/>
          <p:nvPr>
            <p:ph type="title"/>
          </p:nvPr>
        </p:nvSpPr>
        <p:spPr>
          <a:xfrm>
            <a:off x="885265" y="569308"/>
            <a:ext cx="4986618" cy="20546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ESSENTIAL FEATURES OF A PROJECT MANAGEMENT TOOL</a:t>
            </a:r>
            <a:endParaRPr/>
          </a:p>
        </p:txBody>
      </p:sp>
      <p:sp>
        <p:nvSpPr>
          <p:cNvPr id="598" name="Google Shape;598;p20"/>
          <p:cNvSpPr txBox="1"/>
          <p:nvPr>
            <p:ph idx="1" type="body"/>
          </p:nvPr>
        </p:nvSpPr>
        <p:spPr>
          <a:xfrm>
            <a:off x="1333500" y="2924175"/>
            <a:ext cx="2895600" cy="251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/>
              <a:t>Real-Time reporting 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/>
              <a:t>Simple to use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/>
              <a:t>Customizable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/>
              <a:t>API integration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/>
              <a:t>Collaboration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/>
              <a:t>Risk analysis</a:t>
            </a:r>
            <a:endParaRPr/>
          </a:p>
        </p:txBody>
      </p:sp>
      <p:pic>
        <p:nvPicPr>
          <p:cNvPr id="599" name="Google Shape;5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1" y="1248335"/>
            <a:ext cx="4361329" cy="4361329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 txBox="1"/>
          <p:nvPr>
            <p:ph type="title"/>
          </p:nvPr>
        </p:nvSpPr>
        <p:spPr>
          <a:xfrm>
            <a:off x="1120124" y="88778"/>
            <a:ext cx="9577983" cy="649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SOME OF PROJECT MANAGEMENT TOOLS</a:t>
            </a:r>
            <a:endParaRPr/>
          </a:p>
        </p:txBody>
      </p:sp>
      <p:pic>
        <p:nvPicPr>
          <p:cNvPr id="605" name="Google Shape;605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181" y="1263461"/>
            <a:ext cx="1845511" cy="184551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6" name="Google Shape;606;p21"/>
          <p:cNvSpPr txBox="1"/>
          <p:nvPr>
            <p:ph idx="1" type="body"/>
          </p:nvPr>
        </p:nvSpPr>
        <p:spPr>
          <a:xfrm>
            <a:off x="1228568" y="3390191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/>
              <a:t>Monday.com</a:t>
            </a:r>
            <a:endParaRPr/>
          </a:p>
        </p:txBody>
      </p:sp>
      <p:sp>
        <p:nvSpPr>
          <p:cNvPr id="607" name="Google Shape;607;p21"/>
          <p:cNvSpPr txBox="1"/>
          <p:nvPr>
            <p:ph idx="3" type="body"/>
          </p:nvPr>
        </p:nvSpPr>
        <p:spPr>
          <a:xfrm>
            <a:off x="1487181" y="3787711"/>
            <a:ext cx="1845511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Release : 2012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Used by more than 90000 teams</a:t>
            </a:r>
            <a:endParaRPr/>
          </a:p>
        </p:txBody>
      </p:sp>
      <p:pic>
        <p:nvPicPr>
          <p:cNvPr id="608" name="Google Shape;608;p21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6914" y="1263461"/>
            <a:ext cx="1845511" cy="184551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9" name="Google Shape;609;p21"/>
          <p:cNvSpPr txBox="1"/>
          <p:nvPr>
            <p:ph idx="5" type="body"/>
          </p:nvPr>
        </p:nvSpPr>
        <p:spPr>
          <a:xfrm>
            <a:off x="3578300" y="3390191"/>
            <a:ext cx="2330816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/>
              <a:t>Trello</a:t>
            </a:r>
            <a:endParaRPr/>
          </a:p>
        </p:txBody>
      </p:sp>
      <p:sp>
        <p:nvSpPr>
          <p:cNvPr id="610" name="Google Shape;610;p21"/>
          <p:cNvSpPr txBox="1"/>
          <p:nvPr>
            <p:ph idx="6" type="body"/>
          </p:nvPr>
        </p:nvSpPr>
        <p:spPr>
          <a:xfrm>
            <a:off x="3836913" y="3802393"/>
            <a:ext cx="1855949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Release : 2011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Used by over 50 million people</a:t>
            </a:r>
            <a:endParaRPr/>
          </a:p>
        </p:txBody>
      </p:sp>
      <p:pic>
        <p:nvPicPr>
          <p:cNvPr id="611" name="Google Shape;611;p21"/>
          <p:cNvPicPr preferRelativeResize="0"/>
          <p:nvPr>
            <p:ph idx="7" type="pic"/>
          </p:nvPr>
        </p:nvPicPr>
        <p:blipFill rotWithShape="1">
          <a:blip r:embed="rId5">
            <a:alphaModFix/>
          </a:blip>
          <a:srcRect b="0" l="21904" r="21904" t="0"/>
          <a:stretch/>
        </p:blipFill>
        <p:spPr>
          <a:xfrm>
            <a:off x="6327578" y="1263461"/>
            <a:ext cx="1845511" cy="184551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2" name="Google Shape;612;p21"/>
          <p:cNvSpPr txBox="1"/>
          <p:nvPr>
            <p:ph idx="8" type="body"/>
          </p:nvPr>
        </p:nvSpPr>
        <p:spPr>
          <a:xfrm>
            <a:off x="6068964" y="3390191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/>
              <a:t>Jira Software</a:t>
            </a:r>
            <a:endParaRPr/>
          </a:p>
        </p:txBody>
      </p:sp>
      <p:sp>
        <p:nvSpPr>
          <p:cNvPr id="613" name="Google Shape;613;p21"/>
          <p:cNvSpPr txBox="1"/>
          <p:nvPr>
            <p:ph idx="9" type="body"/>
          </p:nvPr>
        </p:nvSpPr>
        <p:spPr>
          <a:xfrm>
            <a:off x="6327577" y="3802393"/>
            <a:ext cx="1845511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Release : 2002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Used by over 65000 customers</a:t>
            </a:r>
            <a:endParaRPr/>
          </a:p>
        </p:txBody>
      </p:sp>
      <p:pic>
        <p:nvPicPr>
          <p:cNvPr id="614" name="Google Shape;614;p21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47458" y="1263461"/>
            <a:ext cx="1845511" cy="184551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5" name="Google Shape;615;p21"/>
          <p:cNvSpPr txBox="1"/>
          <p:nvPr>
            <p:ph idx="14" type="body"/>
          </p:nvPr>
        </p:nvSpPr>
        <p:spPr>
          <a:xfrm>
            <a:off x="8488845" y="3390191"/>
            <a:ext cx="2317706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/>
              <a:t>Asana</a:t>
            </a:r>
            <a:endParaRPr/>
          </a:p>
        </p:txBody>
      </p:sp>
      <p:sp>
        <p:nvSpPr>
          <p:cNvPr id="616" name="Google Shape;616;p21"/>
          <p:cNvSpPr txBox="1"/>
          <p:nvPr>
            <p:ph idx="15" type="body"/>
          </p:nvPr>
        </p:nvSpPr>
        <p:spPr>
          <a:xfrm>
            <a:off x="8747458" y="3787711"/>
            <a:ext cx="1845510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Release: 2008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/>
              <a:t>Used by over 140000 Companies</a:t>
            </a:r>
            <a:endParaRPr/>
          </a:p>
        </p:txBody>
      </p:sp>
      <p:sp>
        <p:nvSpPr>
          <p:cNvPr id="617" name="Google Shape;617;p21"/>
          <p:cNvSpPr txBox="1"/>
          <p:nvPr/>
        </p:nvSpPr>
        <p:spPr>
          <a:xfrm>
            <a:off x="1518455" y="4646357"/>
            <a:ext cx="1845511" cy="1727554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: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Collaboration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 customizable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Excellent for analytics</a:t>
            </a:r>
            <a:endParaRPr/>
          </a:p>
        </p:txBody>
      </p:sp>
      <p:sp>
        <p:nvSpPr>
          <p:cNvPr id="618" name="Google Shape;618;p21"/>
          <p:cNvSpPr txBox="1"/>
          <p:nvPr/>
        </p:nvSpPr>
        <p:spPr>
          <a:xfrm>
            <a:off x="3901141" y="4675721"/>
            <a:ext cx="1845511" cy="1727554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: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 editing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security standards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data searching techniques</a:t>
            </a:r>
            <a:endParaRPr/>
          </a:p>
        </p:txBody>
      </p:sp>
      <p:sp>
        <p:nvSpPr>
          <p:cNvPr id="619" name="Google Shape;619;p21"/>
          <p:cNvSpPr txBox="1"/>
          <p:nvPr/>
        </p:nvSpPr>
        <p:spPr>
          <a:xfrm>
            <a:off x="6283827" y="4705085"/>
            <a:ext cx="1845511" cy="1727554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: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Agile reporting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Bug tracking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through Mobile application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1"/>
          <p:cNvSpPr txBox="1"/>
          <p:nvPr/>
        </p:nvSpPr>
        <p:spPr>
          <a:xfrm>
            <a:off x="8666513" y="4734449"/>
            <a:ext cx="1845511" cy="1727554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: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Incredible task management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Privacy controls</a:t>
            </a:r>
            <a:endParaRPr/>
          </a:p>
          <a:p>
            <a:pPr indent="-171450" lvl="0" marL="1714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progress tracking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763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22"/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627" name="Google Shape;627;p22"/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29" name="Google Shape;629;p22"/>
          <p:cNvSpPr txBox="1"/>
          <p:nvPr>
            <p:ph type="ctrTitle"/>
          </p:nvPr>
        </p:nvSpPr>
        <p:spPr>
          <a:xfrm>
            <a:off x="1524000" y="2930403"/>
            <a:ext cx="9144000" cy="997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b="1" lang="en-US" sz="7200">
                <a:solidFill>
                  <a:schemeClr val="lt1"/>
                </a:solidFill>
              </a:rPr>
              <a:t>Thank You</a:t>
            </a:r>
            <a:endParaRPr sz="7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E9D8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"/>
          <p:cNvSpPr txBox="1"/>
          <p:nvPr/>
        </p:nvSpPr>
        <p:spPr>
          <a:xfrm>
            <a:off x="5181600" y="2124177"/>
            <a:ext cx="6248400" cy="750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4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7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Definition of Word Processing Software</a:t>
            </a:r>
            <a:endParaRPr b="0" i="0" sz="2000" u="none" cap="none" strike="noStrike">
              <a:solidFill>
                <a:srgbClr val="39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92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5029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"/>
          <p:cNvSpPr txBox="1"/>
          <p:nvPr/>
        </p:nvSpPr>
        <p:spPr>
          <a:xfrm>
            <a:off x="5181600" y="3560468"/>
            <a:ext cx="6248400" cy="686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Word processing software is a kind of software that use to create documents using computer.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"/>
          <p:cNvSpPr txBox="1"/>
          <p:nvPr/>
        </p:nvSpPr>
        <p:spPr>
          <a:xfrm>
            <a:off x="5092683" y="4380218"/>
            <a:ext cx="1669777" cy="1506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33" u="none" cap="none" strike="noStrik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Creating Document</a:t>
            </a:r>
            <a:endParaRPr/>
          </a:p>
        </p:txBody>
      </p:sp>
      <p:pic>
        <p:nvPicPr>
          <p:cNvPr id="368" name="Google Shape;3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699" y="2108200"/>
            <a:ext cx="2434085" cy="2434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4"/>
          <p:cNvGrpSpPr/>
          <p:nvPr/>
        </p:nvGrpSpPr>
        <p:grpSpPr>
          <a:xfrm>
            <a:off x="728985" y="4359968"/>
            <a:ext cx="2274456" cy="1288689"/>
            <a:chOff x="0" y="-50166"/>
            <a:chExt cx="898551" cy="509112"/>
          </a:xfrm>
        </p:grpSpPr>
        <p:sp>
          <p:nvSpPr>
            <p:cNvPr id="370" name="Google Shape;370;p4"/>
            <p:cNvSpPr/>
            <p:nvPr/>
          </p:nvSpPr>
          <p:spPr>
            <a:xfrm>
              <a:off x="0" y="0"/>
              <a:ext cx="829861" cy="458946"/>
            </a:xfrm>
            <a:custGeom>
              <a:rect b="b" l="l" r="r" t="t"/>
              <a:pathLst>
                <a:path extrusionOk="0" h="458946" w="829861">
                  <a:moveTo>
                    <a:pt x="125310" y="0"/>
                  </a:moveTo>
                  <a:lnTo>
                    <a:pt x="704550" y="0"/>
                  </a:lnTo>
                  <a:cubicBezTo>
                    <a:pt x="773757" y="0"/>
                    <a:pt x="829861" y="56103"/>
                    <a:pt x="829861" y="125310"/>
                  </a:cubicBezTo>
                  <a:lnTo>
                    <a:pt x="829861" y="333635"/>
                  </a:lnTo>
                  <a:cubicBezTo>
                    <a:pt x="829861" y="366870"/>
                    <a:pt x="816658" y="398743"/>
                    <a:pt x="793158" y="422243"/>
                  </a:cubicBezTo>
                  <a:cubicBezTo>
                    <a:pt x="769658" y="445744"/>
                    <a:pt x="737785" y="458946"/>
                    <a:pt x="704550" y="458946"/>
                  </a:cubicBezTo>
                  <a:lnTo>
                    <a:pt x="125310" y="458946"/>
                  </a:lnTo>
                  <a:cubicBezTo>
                    <a:pt x="56103" y="458946"/>
                    <a:pt x="0" y="402842"/>
                    <a:pt x="0" y="333635"/>
                  </a:cubicBezTo>
                  <a:lnTo>
                    <a:pt x="0" y="125310"/>
                  </a:lnTo>
                  <a:cubicBezTo>
                    <a:pt x="0" y="56103"/>
                    <a:pt x="56103" y="0"/>
                    <a:pt x="125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"/>
            <p:cNvSpPr txBox="1"/>
            <p:nvPr/>
          </p:nvSpPr>
          <p:spPr>
            <a:xfrm>
              <a:off x="85751" y="-50166"/>
              <a:ext cx="812800" cy="458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33" u="none" cap="none" strike="noStrike">
                  <a:solidFill>
                    <a:srgbClr val="392F2F"/>
                  </a:solidFill>
                  <a:latin typeface="Aharoni"/>
                  <a:ea typeface="Aharoni"/>
                  <a:cs typeface="Aharoni"/>
                  <a:sym typeface="Aharoni"/>
                </a:rPr>
                <a:t>Typing</a:t>
              </a:r>
              <a:endParaRPr/>
            </a:p>
          </p:txBody>
        </p:sp>
      </p:grpSp>
      <p:grpSp>
        <p:nvGrpSpPr>
          <p:cNvPr id="372" name="Google Shape;372;p4"/>
          <p:cNvGrpSpPr/>
          <p:nvPr/>
        </p:nvGrpSpPr>
        <p:grpSpPr>
          <a:xfrm>
            <a:off x="9188558" y="3958733"/>
            <a:ext cx="2057400" cy="2202061"/>
            <a:chOff x="0" y="-57150"/>
            <a:chExt cx="812800" cy="869950"/>
          </a:xfrm>
        </p:grpSpPr>
        <p:sp>
          <p:nvSpPr>
            <p:cNvPr id="373" name="Google Shape;373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33" u="none" cap="none" strike="noStrike">
                  <a:solidFill>
                    <a:srgbClr val="392F2F"/>
                  </a:solidFill>
                  <a:latin typeface="Aharoni"/>
                  <a:ea typeface="Aharoni"/>
                  <a:cs typeface="Aharoni"/>
                  <a:sym typeface="Aharoni"/>
                </a:rPr>
                <a:t>Editing</a:t>
              </a:r>
              <a:endParaRPr/>
            </a:p>
          </p:txBody>
        </p:sp>
      </p:grpSp>
      <p:sp>
        <p:nvSpPr>
          <p:cNvPr id="375" name="Google Shape;375;p4"/>
          <p:cNvSpPr txBox="1"/>
          <p:nvPr/>
        </p:nvSpPr>
        <p:spPr>
          <a:xfrm>
            <a:off x="2087590" y="596860"/>
            <a:ext cx="8016820" cy="201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8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Uses Of Word Processing Software </a:t>
            </a:r>
            <a:endParaRPr/>
          </a:p>
          <a:p>
            <a:pPr indent="0" lvl="0" marL="0" marR="0" rtl="0" algn="ctr">
              <a:lnSpc>
                <a:spcPct val="1286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39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0847" lvl="2" marL="632544" marR="0" rtl="0" algn="ctr">
              <a:lnSpc>
                <a:spcPct val="52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39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0847" lvl="2" marL="632544" marR="0" rtl="0" algn="ctr">
              <a:lnSpc>
                <a:spcPct val="52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39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0847" lvl="2" marL="632544" marR="0" rtl="0" algn="ctr">
              <a:lnSpc>
                <a:spcPct val="52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392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0529" y="2211958"/>
            <a:ext cx="2434085" cy="243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6048" y="2211957"/>
            <a:ext cx="2434085" cy="243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"/>
          <p:cNvSpPr/>
          <p:nvPr/>
        </p:nvSpPr>
        <p:spPr>
          <a:xfrm>
            <a:off x="410487" y="5072504"/>
            <a:ext cx="1946608" cy="761130"/>
          </a:xfrm>
          <a:custGeom>
            <a:rect b="b" l="l" r="r" t="t"/>
            <a:pathLst>
              <a:path extrusionOk="0" h="300693" w="769030">
                <a:moveTo>
                  <a:pt x="135223" y="0"/>
                </a:moveTo>
                <a:lnTo>
                  <a:pt x="633808" y="0"/>
                </a:lnTo>
                <a:cubicBezTo>
                  <a:pt x="669671" y="0"/>
                  <a:pt x="704065" y="14247"/>
                  <a:pt x="729424" y="39606"/>
                </a:cubicBezTo>
                <a:cubicBezTo>
                  <a:pt x="754784" y="64965"/>
                  <a:pt x="769030" y="99359"/>
                  <a:pt x="769030" y="135223"/>
                </a:cubicBezTo>
                <a:lnTo>
                  <a:pt x="769030" y="165471"/>
                </a:lnTo>
                <a:cubicBezTo>
                  <a:pt x="769030" y="201334"/>
                  <a:pt x="754784" y="235728"/>
                  <a:pt x="729424" y="261088"/>
                </a:cubicBezTo>
                <a:cubicBezTo>
                  <a:pt x="704065" y="286447"/>
                  <a:pt x="669671" y="300693"/>
                  <a:pt x="633808" y="300693"/>
                </a:cubicBezTo>
                <a:lnTo>
                  <a:pt x="135223" y="300693"/>
                </a:lnTo>
                <a:cubicBezTo>
                  <a:pt x="99359" y="300693"/>
                  <a:pt x="64965" y="286447"/>
                  <a:pt x="39606" y="261088"/>
                </a:cubicBezTo>
                <a:cubicBezTo>
                  <a:pt x="14247" y="235728"/>
                  <a:pt x="0" y="201334"/>
                  <a:pt x="0" y="165471"/>
                </a:cubicBezTo>
                <a:lnTo>
                  <a:pt x="0" y="135223"/>
                </a:lnTo>
                <a:cubicBezTo>
                  <a:pt x="0" y="99359"/>
                  <a:pt x="14247" y="64965"/>
                  <a:pt x="39606" y="39606"/>
                </a:cubicBezTo>
                <a:cubicBezTo>
                  <a:pt x="64965" y="14247"/>
                  <a:pt x="99359" y="0"/>
                  <a:pt x="13522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8704088" y="587515"/>
            <a:ext cx="3010214" cy="995462"/>
          </a:xfrm>
          <a:custGeom>
            <a:rect b="b" l="l" r="r" t="t"/>
            <a:pathLst>
              <a:path extrusionOk="0" h="393269" w="1189220">
                <a:moveTo>
                  <a:pt x="87444" y="0"/>
                </a:moveTo>
                <a:lnTo>
                  <a:pt x="1101776" y="0"/>
                </a:lnTo>
                <a:cubicBezTo>
                  <a:pt x="1124968" y="0"/>
                  <a:pt x="1147210" y="9213"/>
                  <a:pt x="1163608" y="25612"/>
                </a:cubicBezTo>
                <a:cubicBezTo>
                  <a:pt x="1180007" y="42011"/>
                  <a:pt x="1189220" y="64252"/>
                  <a:pt x="1189220" y="87444"/>
                </a:cubicBezTo>
                <a:lnTo>
                  <a:pt x="1189220" y="305825"/>
                </a:lnTo>
                <a:cubicBezTo>
                  <a:pt x="1189220" y="329017"/>
                  <a:pt x="1180007" y="351258"/>
                  <a:pt x="1163608" y="367657"/>
                </a:cubicBezTo>
                <a:cubicBezTo>
                  <a:pt x="1147210" y="384056"/>
                  <a:pt x="1124968" y="393269"/>
                  <a:pt x="1101776" y="393269"/>
                </a:cubicBezTo>
                <a:lnTo>
                  <a:pt x="87444" y="393269"/>
                </a:lnTo>
                <a:cubicBezTo>
                  <a:pt x="64252" y="393269"/>
                  <a:pt x="42011" y="384056"/>
                  <a:pt x="25612" y="367657"/>
                </a:cubicBezTo>
                <a:cubicBezTo>
                  <a:pt x="9213" y="351258"/>
                  <a:pt x="0" y="329017"/>
                  <a:pt x="0" y="305825"/>
                </a:cubicBezTo>
                <a:lnTo>
                  <a:pt x="0" y="87444"/>
                </a:lnTo>
                <a:cubicBezTo>
                  <a:pt x="0" y="64252"/>
                  <a:pt x="9213" y="42011"/>
                  <a:pt x="25612" y="25612"/>
                </a:cubicBezTo>
                <a:cubicBezTo>
                  <a:pt x="42011" y="9213"/>
                  <a:pt x="64252" y="0"/>
                  <a:pt x="8744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9282947" y="5011596"/>
            <a:ext cx="2411935" cy="727893"/>
          </a:xfrm>
          <a:custGeom>
            <a:rect b="b" l="l" r="r" t="t"/>
            <a:pathLst>
              <a:path extrusionOk="0" h="287562" w="952863">
                <a:moveTo>
                  <a:pt x="109134" y="0"/>
                </a:moveTo>
                <a:lnTo>
                  <a:pt x="843729" y="0"/>
                </a:lnTo>
                <a:cubicBezTo>
                  <a:pt x="904002" y="0"/>
                  <a:pt x="952863" y="48861"/>
                  <a:pt x="952863" y="109134"/>
                </a:cubicBezTo>
                <a:lnTo>
                  <a:pt x="952863" y="178428"/>
                </a:lnTo>
                <a:cubicBezTo>
                  <a:pt x="952863" y="238701"/>
                  <a:pt x="904002" y="287562"/>
                  <a:pt x="843729" y="287562"/>
                </a:cubicBezTo>
                <a:lnTo>
                  <a:pt x="109134" y="287562"/>
                </a:lnTo>
                <a:cubicBezTo>
                  <a:pt x="48861" y="287562"/>
                  <a:pt x="0" y="238701"/>
                  <a:pt x="0" y="178428"/>
                </a:cubicBezTo>
                <a:lnTo>
                  <a:pt x="0" y="109134"/>
                </a:lnTo>
                <a:cubicBezTo>
                  <a:pt x="0" y="48861"/>
                  <a:pt x="48861" y="0"/>
                  <a:pt x="10913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4377671" y="4932995"/>
            <a:ext cx="1568922" cy="1028700"/>
          </a:xfrm>
          <a:custGeom>
            <a:rect b="b" l="l" r="r" t="t"/>
            <a:pathLst>
              <a:path extrusionOk="0" h="406400" w="619821">
                <a:moveTo>
                  <a:pt x="167775" y="0"/>
                </a:moveTo>
                <a:lnTo>
                  <a:pt x="452046" y="0"/>
                </a:lnTo>
                <a:cubicBezTo>
                  <a:pt x="496543" y="0"/>
                  <a:pt x="539217" y="17676"/>
                  <a:pt x="570681" y="49140"/>
                </a:cubicBezTo>
                <a:cubicBezTo>
                  <a:pt x="602145" y="80604"/>
                  <a:pt x="619821" y="123278"/>
                  <a:pt x="619821" y="167775"/>
                </a:cubicBezTo>
                <a:lnTo>
                  <a:pt x="619821" y="238625"/>
                </a:lnTo>
                <a:cubicBezTo>
                  <a:pt x="619821" y="331285"/>
                  <a:pt x="544706" y="406400"/>
                  <a:pt x="452046" y="406400"/>
                </a:cubicBezTo>
                <a:lnTo>
                  <a:pt x="167775" y="406400"/>
                </a:lnTo>
                <a:cubicBezTo>
                  <a:pt x="75115" y="406400"/>
                  <a:pt x="0" y="331285"/>
                  <a:pt x="0" y="238625"/>
                </a:cubicBezTo>
                <a:lnTo>
                  <a:pt x="0" y="167775"/>
                </a:lnTo>
                <a:cubicBezTo>
                  <a:pt x="0" y="75115"/>
                  <a:pt x="75115" y="0"/>
                  <a:pt x="16777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"/>
          <p:cNvSpPr txBox="1"/>
          <p:nvPr/>
        </p:nvSpPr>
        <p:spPr>
          <a:xfrm>
            <a:off x="2187824" y="280474"/>
            <a:ext cx="7517538" cy="1017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2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7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Most Popular Word Processing Software</a:t>
            </a:r>
            <a:endParaRPr/>
          </a:p>
          <a:p>
            <a:pPr indent="-164613" lvl="2" marL="493840" marR="0" rtl="0" algn="ctr">
              <a:lnSpc>
                <a:spcPct val="19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67" u="none" cap="none" strike="noStrike">
              <a:solidFill>
                <a:srgbClr val="392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"/>
          <p:cNvSpPr txBox="1"/>
          <p:nvPr>
            <p:ph type="title"/>
          </p:nvPr>
        </p:nvSpPr>
        <p:spPr>
          <a:xfrm>
            <a:off x="4790023" y="3184712"/>
            <a:ext cx="2564341" cy="6346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92F2F"/>
              </a:buClr>
              <a:buSzPts val="2067"/>
              <a:buFont typeface="Arial"/>
              <a:buNone/>
            </a:pPr>
            <a:r>
              <a:rPr lang="en-US" sz="2067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Microsoft Word</a:t>
            </a:r>
            <a:br>
              <a:rPr lang="en-US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388" name="Google Shape;388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500" l="0" r="0" t="12500"/>
          <a:stretch/>
        </p:blipFill>
        <p:spPr>
          <a:xfrm>
            <a:off x="4790023" y="1222772"/>
            <a:ext cx="2564341" cy="1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"/>
          <p:cNvSpPr txBox="1"/>
          <p:nvPr/>
        </p:nvSpPr>
        <p:spPr>
          <a:xfrm>
            <a:off x="772061" y="3184712"/>
            <a:ext cx="2564341" cy="634619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92F2F"/>
              </a:buClr>
              <a:buSzPts val="2067"/>
              <a:buFont typeface="Arial"/>
              <a:buNone/>
            </a:pPr>
            <a:r>
              <a:rPr b="1" i="0" lang="en-US" sz="2067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Microsoft XL</a:t>
            </a:r>
            <a:br>
              <a:rPr b="1" i="0" lang="en-US" sz="1333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5"/>
          <p:cNvPicPr preferRelativeResize="0"/>
          <p:nvPr/>
        </p:nvPicPr>
        <p:blipFill rotWithShape="1">
          <a:blip r:embed="rId4">
            <a:alphaModFix/>
          </a:blip>
          <a:srcRect b="0" l="12266" r="12267" t="0"/>
          <a:stretch/>
        </p:blipFill>
        <p:spPr>
          <a:xfrm>
            <a:off x="772061" y="1222772"/>
            <a:ext cx="2564341" cy="1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"/>
          <p:cNvSpPr txBox="1"/>
          <p:nvPr/>
        </p:nvSpPr>
        <p:spPr>
          <a:xfrm>
            <a:off x="8924418" y="3162487"/>
            <a:ext cx="2564341" cy="634619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92F2F"/>
              </a:buClr>
              <a:buSzPts val="2067"/>
              <a:buFont typeface="Arial"/>
              <a:buNone/>
            </a:pPr>
            <a:r>
              <a:rPr b="1" i="0" lang="en-US" sz="2067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Google Docs</a:t>
            </a:r>
            <a:br>
              <a:rPr b="1" i="0" lang="en-US" sz="1333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5"/>
          <p:cNvPicPr preferRelativeResize="0"/>
          <p:nvPr/>
        </p:nvPicPr>
        <p:blipFill rotWithShape="1">
          <a:blip r:embed="rId5">
            <a:alphaModFix/>
          </a:blip>
          <a:srcRect b="49" l="0" r="0" t="50"/>
          <a:stretch/>
        </p:blipFill>
        <p:spPr>
          <a:xfrm>
            <a:off x="8924418" y="1200547"/>
            <a:ext cx="2564341" cy="1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"/>
          <p:cNvSpPr txBox="1"/>
          <p:nvPr/>
        </p:nvSpPr>
        <p:spPr>
          <a:xfrm>
            <a:off x="4790023" y="6011908"/>
            <a:ext cx="2564341" cy="634619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92F2F"/>
              </a:buClr>
              <a:buSzPts val="2067"/>
              <a:buFont typeface="Arial"/>
              <a:buNone/>
            </a:pPr>
            <a:r>
              <a:rPr b="1" i="0" lang="en-US" sz="2067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WPS Office</a:t>
            </a:r>
            <a:br>
              <a:rPr b="1" i="0" lang="en-US" sz="1333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5"/>
          <p:cNvPicPr preferRelativeResize="0"/>
          <p:nvPr/>
        </p:nvPicPr>
        <p:blipFill rotWithShape="1">
          <a:blip r:embed="rId6">
            <a:alphaModFix/>
          </a:blip>
          <a:srcRect b="12500" l="0" r="0" t="12500"/>
          <a:stretch/>
        </p:blipFill>
        <p:spPr>
          <a:xfrm>
            <a:off x="4790023" y="4049968"/>
            <a:ext cx="2564341" cy="1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"/>
          <p:cNvSpPr txBox="1"/>
          <p:nvPr/>
        </p:nvSpPr>
        <p:spPr>
          <a:xfrm>
            <a:off x="737335" y="6028041"/>
            <a:ext cx="2564341" cy="634619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92F2F"/>
              </a:buClr>
              <a:buSzPts val="2067"/>
              <a:buFont typeface="Arial"/>
              <a:buNone/>
            </a:pPr>
            <a:r>
              <a:rPr b="1" i="0" lang="en-US" sz="2067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br>
              <a:rPr b="1" i="0" lang="en-US" sz="1333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7335" y="4066101"/>
            <a:ext cx="2564341" cy="1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"/>
          <p:cNvSpPr txBox="1"/>
          <p:nvPr/>
        </p:nvSpPr>
        <p:spPr>
          <a:xfrm>
            <a:off x="8842711" y="6000379"/>
            <a:ext cx="2564341" cy="634619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92F2F"/>
              </a:buClr>
              <a:buSzPts val="2067"/>
              <a:buFont typeface="Arial"/>
              <a:buNone/>
            </a:pPr>
            <a:r>
              <a:rPr b="1" i="0" lang="en-US" sz="2067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  <a:t>Notion</a:t>
            </a:r>
            <a:br>
              <a:rPr b="1" i="0" lang="en-US" sz="1333" u="none" cap="none" strike="noStrike">
                <a:solidFill>
                  <a:srgbClr val="392F2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5"/>
          <p:cNvPicPr preferRelativeResize="0"/>
          <p:nvPr/>
        </p:nvPicPr>
        <p:blipFill rotWithShape="1">
          <a:blip r:embed="rId8">
            <a:alphaModFix/>
          </a:blip>
          <a:srcRect b="15208" l="5063" r="5062" t="17386"/>
          <a:stretch/>
        </p:blipFill>
        <p:spPr>
          <a:xfrm>
            <a:off x="8842711" y="4038439"/>
            <a:ext cx="2564341" cy="192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"/>
          <p:cNvSpPr/>
          <p:nvPr/>
        </p:nvSpPr>
        <p:spPr>
          <a:xfrm>
            <a:off x="8552329" y="2079812"/>
            <a:ext cx="3639671" cy="2429435"/>
          </a:xfrm>
          <a:prstGeom prst="rect">
            <a:avLst/>
          </a:prstGeom>
          <a:solidFill>
            <a:srgbClr val="D0A8A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446" y="-515471"/>
            <a:ext cx="7373471" cy="737347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"/>
          <p:cNvSpPr txBox="1"/>
          <p:nvPr>
            <p:ph idx="1" type="body"/>
          </p:nvPr>
        </p:nvSpPr>
        <p:spPr>
          <a:xfrm>
            <a:off x="8956861" y="2417986"/>
            <a:ext cx="3002056" cy="1696813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r>
              <a:rPr b="1"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Spreadsheet Software And It’s Application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"/>
          <p:cNvSpPr txBox="1"/>
          <p:nvPr>
            <p:ph type="title"/>
          </p:nvPr>
        </p:nvSpPr>
        <p:spPr>
          <a:xfrm>
            <a:off x="5522958" y="2041628"/>
            <a:ext cx="6175283" cy="164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3A2C7"/>
              </a:buClr>
              <a:buSzPts val="4000"/>
              <a:buFont typeface="Arial"/>
              <a:buNone/>
            </a:pPr>
            <a:r>
              <a:rPr lang="en-US">
                <a:solidFill>
                  <a:srgbClr val="73A2C7"/>
                </a:solidFill>
              </a:rPr>
              <a:t>DEFINITION OF SPREADSHEET SOFTWARE</a:t>
            </a:r>
            <a:endParaRPr/>
          </a:p>
        </p:txBody>
      </p:sp>
      <p:pic>
        <p:nvPicPr>
          <p:cNvPr id="411" name="Google Shape;41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954" y="999930"/>
            <a:ext cx="4858139" cy="485813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"/>
          <p:cNvSpPr txBox="1"/>
          <p:nvPr>
            <p:ph idx="5" type="body"/>
          </p:nvPr>
        </p:nvSpPr>
        <p:spPr>
          <a:xfrm>
            <a:off x="5951464" y="3946798"/>
            <a:ext cx="5318269" cy="1255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9FC0"/>
              </a:buClr>
              <a:buSzPts val="1600"/>
              <a:buNone/>
            </a:pPr>
            <a:r>
              <a:rPr b="1" lang="en-US">
                <a:solidFill>
                  <a:srgbClr val="629FC0"/>
                </a:solidFill>
                <a:latin typeface="Arial"/>
                <a:ea typeface="Arial"/>
                <a:cs typeface="Arial"/>
                <a:sym typeface="Arial"/>
              </a:rPr>
              <a:t>SPREADSHEET SOFTWARE IS A TYPE OF COMPUTER APPLICATION THAT ALLOWS USERS TO CREATE, MANIPULATE, AND ANALYZE NUMERICAL DATA IN A TABULAR FORMAT.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"/>
          <p:cNvSpPr txBox="1"/>
          <p:nvPr>
            <p:ph type="title"/>
          </p:nvPr>
        </p:nvSpPr>
        <p:spPr>
          <a:xfrm>
            <a:off x="43258" y="390728"/>
            <a:ext cx="4546670" cy="1554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lang="en-US"/>
              <a:t>USES OF SPREADSHEET SOFTWARE</a:t>
            </a:r>
            <a:endParaRPr/>
          </a:p>
        </p:txBody>
      </p:sp>
      <p:pic>
        <p:nvPicPr>
          <p:cNvPr id="418" name="Google Shape;418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9752" y="555399"/>
            <a:ext cx="1697455" cy="16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8"/>
          <p:cNvSpPr txBox="1"/>
          <p:nvPr>
            <p:ph idx="1" type="body"/>
          </p:nvPr>
        </p:nvSpPr>
        <p:spPr>
          <a:xfrm>
            <a:off x="5624294" y="2310215"/>
            <a:ext cx="2802526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/>
              <a:t>FINANCIAL MODELING </a:t>
            </a:r>
            <a:endParaRPr/>
          </a:p>
        </p:txBody>
      </p:sp>
      <p:sp>
        <p:nvSpPr>
          <p:cNvPr id="420" name="Google Shape;420;p8"/>
          <p:cNvSpPr txBox="1"/>
          <p:nvPr>
            <p:ph idx="3" type="body"/>
          </p:nvPr>
        </p:nvSpPr>
        <p:spPr>
          <a:xfrm>
            <a:off x="5794627" y="2685210"/>
            <a:ext cx="2487705" cy="811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It's widely used in finance for tasks like budgeting, financial forecasting, and creating financial models.</a:t>
            </a:r>
            <a:endParaRPr/>
          </a:p>
        </p:txBody>
      </p:sp>
      <p:pic>
        <p:nvPicPr>
          <p:cNvPr id="421" name="Google Shape;421;p8"/>
          <p:cNvPicPr preferRelativeResize="0"/>
          <p:nvPr>
            <p:ph idx="7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9752" y="3628788"/>
            <a:ext cx="1697455" cy="16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8"/>
          <p:cNvSpPr txBox="1"/>
          <p:nvPr>
            <p:ph idx="8" type="body"/>
          </p:nvPr>
        </p:nvSpPr>
        <p:spPr>
          <a:xfrm>
            <a:off x="5552579" y="5383604"/>
            <a:ext cx="2936997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CHARTING AND GRAPHING​</a:t>
            </a:r>
            <a:endParaRPr/>
          </a:p>
        </p:txBody>
      </p:sp>
      <p:sp>
        <p:nvSpPr>
          <p:cNvPr id="423" name="Google Shape;423;p8"/>
          <p:cNvSpPr txBox="1"/>
          <p:nvPr>
            <p:ph idx="9" type="body"/>
          </p:nvPr>
        </p:nvSpPr>
        <p:spPr>
          <a:xfrm>
            <a:off x="5794627" y="5758599"/>
            <a:ext cx="2487705" cy="722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Excel enables you to create various types of charts and graphs to visualize data trends and patterns.​</a:t>
            </a:r>
            <a:endParaRPr/>
          </a:p>
        </p:txBody>
      </p:sp>
      <p:pic>
        <p:nvPicPr>
          <p:cNvPr id="424" name="Google Shape;424;p8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5904" y="555399"/>
            <a:ext cx="1697455" cy="16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8"/>
          <p:cNvSpPr txBox="1"/>
          <p:nvPr>
            <p:ph idx="5" type="body"/>
          </p:nvPr>
        </p:nvSpPr>
        <p:spPr>
          <a:xfrm>
            <a:off x="8800779" y="2309652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/>
              <a:t>DATA ANALYSIS</a:t>
            </a:r>
            <a:endParaRPr/>
          </a:p>
        </p:txBody>
      </p:sp>
      <p:sp>
        <p:nvSpPr>
          <p:cNvPr id="426" name="Google Shape;426;p8"/>
          <p:cNvSpPr txBox="1"/>
          <p:nvPr>
            <p:ph idx="6" type="body"/>
          </p:nvPr>
        </p:nvSpPr>
        <p:spPr>
          <a:xfrm>
            <a:off x="8693202" y="2684647"/>
            <a:ext cx="2620256" cy="81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You can perform various types of data analysis in Excel, including sorting, filtering, and creating pivot tables to summarize and visualize data.</a:t>
            </a:r>
            <a:endParaRPr/>
          </a:p>
        </p:txBody>
      </p:sp>
      <p:pic>
        <p:nvPicPr>
          <p:cNvPr id="427" name="Google Shape;427;p8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5904" y="3628788"/>
            <a:ext cx="1697455" cy="16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8"/>
          <p:cNvSpPr txBox="1"/>
          <p:nvPr>
            <p:ph idx="14" type="body"/>
          </p:nvPr>
        </p:nvSpPr>
        <p:spPr>
          <a:xfrm>
            <a:off x="8800779" y="5383041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BASIC PROGRAMMING</a:t>
            </a:r>
            <a:endParaRPr/>
          </a:p>
        </p:txBody>
      </p:sp>
      <p:sp>
        <p:nvSpPr>
          <p:cNvPr id="429" name="Google Shape;429;p8"/>
          <p:cNvSpPr txBox="1"/>
          <p:nvPr>
            <p:ph idx="15" type="body"/>
          </p:nvPr>
        </p:nvSpPr>
        <p:spPr>
          <a:xfrm>
            <a:off x="8800779" y="5758036"/>
            <a:ext cx="2487705" cy="722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Excel supports macros and VBA (Visual Basic for Applications) for automating tasks and creating custom functions.</a:t>
            </a:r>
            <a:endParaRPr/>
          </a:p>
        </p:txBody>
      </p:sp>
      <p:pic>
        <p:nvPicPr>
          <p:cNvPr id="430" name="Google Shape;43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64657" y="1992647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>
            <a:off x="4610101" y="0"/>
            <a:ext cx="7581899" cy="6858000"/>
          </a:xfrm>
          <a:prstGeom prst="rect">
            <a:avLst/>
          </a:prstGeom>
          <a:solidFill>
            <a:srgbClr val="DEE6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561" r="5560" t="0"/>
          <a:stretch/>
        </p:blipFill>
        <p:spPr>
          <a:xfrm>
            <a:off x="6031913" y="671944"/>
            <a:ext cx="2013133" cy="169745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7" name="Google Shape;437;p9"/>
          <p:cNvSpPr txBox="1"/>
          <p:nvPr>
            <p:ph idx="1" type="body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b="1" lang="en-US"/>
              <a:t>MICROSOFT EXCEL</a:t>
            </a:r>
            <a:endParaRPr/>
          </a:p>
        </p:txBody>
      </p:sp>
      <p:sp>
        <p:nvSpPr>
          <p:cNvPr id="438" name="Google Shape;438;p9"/>
          <p:cNvSpPr txBox="1"/>
          <p:nvPr>
            <p:ph idx="3" type="body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/>
              <a:t>One of the most popular software for spreadsheet</a:t>
            </a:r>
            <a:endParaRPr/>
          </a:p>
        </p:txBody>
      </p:sp>
      <p:pic>
        <p:nvPicPr>
          <p:cNvPr id="439" name="Google Shape;439;p9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38272" r="0" t="0"/>
          <a:stretch/>
        </p:blipFill>
        <p:spPr>
          <a:xfrm>
            <a:off x="9038065" y="671944"/>
            <a:ext cx="2013133" cy="169745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0" name="Google Shape;440;p9"/>
          <p:cNvSpPr txBox="1"/>
          <p:nvPr>
            <p:ph idx="5" type="body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b="1" lang="en-US"/>
              <a:t>APPLE NUMBERS</a:t>
            </a:r>
            <a:endParaRPr/>
          </a:p>
        </p:txBody>
      </p:sp>
      <p:sp>
        <p:nvSpPr>
          <p:cNvPr id="441" name="Google Shape;441;p9"/>
          <p:cNvSpPr txBox="1"/>
          <p:nvPr>
            <p:ph idx="6" type="body"/>
          </p:nvPr>
        </p:nvSpPr>
        <p:spPr>
          <a:xfrm>
            <a:off x="8800779" y="2801192"/>
            <a:ext cx="2487705" cy="62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/>
              <a:t>Numbers is Apple's spreadsheet software.​</a:t>
            </a:r>
            <a:endParaRPr/>
          </a:p>
        </p:txBody>
      </p:sp>
      <p:pic>
        <p:nvPicPr>
          <p:cNvPr id="442" name="Google Shape;442;p9"/>
          <p:cNvPicPr preferRelativeResize="0"/>
          <p:nvPr>
            <p:ph idx="7" type="pic"/>
          </p:nvPr>
        </p:nvPicPr>
        <p:blipFill rotWithShape="1">
          <a:blip r:embed="rId5">
            <a:alphaModFix/>
          </a:blip>
          <a:srcRect b="0" l="20430" r="20431" t="0"/>
          <a:stretch/>
        </p:blipFill>
        <p:spPr>
          <a:xfrm>
            <a:off x="6096000" y="3494315"/>
            <a:ext cx="2013133" cy="169745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3" name="Google Shape;443;p9"/>
          <p:cNvSpPr txBox="1"/>
          <p:nvPr>
            <p:ph idx="8" type="body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b="1" lang="en-US"/>
              <a:t>GOOGLE SHEETS</a:t>
            </a:r>
            <a:r>
              <a:rPr lang="en-US"/>
              <a:t>​​</a:t>
            </a:r>
            <a:endParaRPr/>
          </a:p>
        </p:txBody>
      </p:sp>
      <p:sp>
        <p:nvSpPr>
          <p:cNvPr id="444" name="Google Shape;444;p9"/>
          <p:cNvSpPr txBox="1"/>
          <p:nvPr>
            <p:ph idx="9" type="body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/>
              <a:t>Most used spreadsheet software after Google Sheet​</a:t>
            </a:r>
            <a:endParaRPr/>
          </a:p>
        </p:txBody>
      </p:sp>
      <p:pic>
        <p:nvPicPr>
          <p:cNvPr id="445" name="Google Shape;445;p9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7840" l="0" r="0" t="7840"/>
          <a:stretch/>
        </p:blipFill>
        <p:spPr>
          <a:xfrm>
            <a:off x="9038065" y="3494316"/>
            <a:ext cx="2013133" cy="169745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6" name="Google Shape;446;p9"/>
          <p:cNvSpPr txBox="1"/>
          <p:nvPr>
            <p:ph idx="14" type="body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b="1" lang="en-US"/>
              <a:t>AIRTABLE</a:t>
            </a:r>
            <a:endParaRPr/>
          </a:p>
        </p:txBody>
      </p:sp>
      <p:sp>
        <p:nvSpPr>
          <p:cNvPr id="447" name="Google Shape;447;p9"/>
          <p:cNvSpPr txBox="1"/>
          <p:nvPr>
            <p:ph idx="15" type="body"/>
          </p:nvPr>
        </p:nvSpPr>
        <p:spPr>
          <a:xfrm>
            <a:off x="8433225" y="5623565"/>
            <a:ext cx="3059527" cy="73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/>
              <a:t>Airtable combines the features of a spreadsheet with a database.</a:t>
            </a:r>
            <a:endParaRPr/>
          </a:p>
        </p:txBody>
      </p:sp>
      <p:sp>
        <p:nvSpPr>
          <p:cNvPr id="448" name="Google Shape;448;p9"/>
          <p:cNvSpPr txBox="1"/>
          <p:nvPr>
            <p:ph type="title"/>
          </p:nvPr>
        </p:nvSpPr>
        <p:spPr>
          <a:xfrm>
            <a:off x="-154106" y="285915"/>
            <a:ext cx="4968154" cy="1485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E3A9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92E3A9"/>
                </a:solidFill>
              </a:rPr>
              <a:t>POPULAR SOFTWARE FOR SPREADSHEET</a:t>
            </a:r>
            <a:endParaRPr/>
          </a:p>
        </p:txBody>
      </p:sp>
      <p:pic>
        <p:nvPicPr>
          <p:cNvPr id="449" name="Google Shape;44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51279" y="1920668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">
  <a:themeElements>
    <a:clrScheme name="Custom 1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Custom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Custom 73">
      <a:dk1>
        <a:srgbClr val="000000"/>
      </a:dk1>
      <a:lt1>
        <a:srgbClr val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2023-10-01T11:56:35Z</dcterms:created>
  <dc:creator>Shejan Ahmmed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